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9" r:id="rId6"/>
    <p:sldId id="261" r:id="rId7"/>
    <p:sldId id="270" r:id="rId8"/>
    <p:sldId id="260" r:id="rId9"/>
    <p:sldId id="262" r:id="rId10"/>
    <p:sldId id="263" r:id="rId11"/>
    <p:sldId id="264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7" r:id="rId20"/>
    <p:sldId id="275" r:id="rId21"/>
    <p:sldId id="281" r:id="rId22"/>
    <p:sldId id="278" r:id="rId23"/>
    <p:sldId id="279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26C"/>
    <a:srgbClr val="FFA7E2"/>
    <a:srgbClr val="FFD5F1"/>
    <a:srgbClr val="BD1581"/>
    <a:srgbClr val="8E1061"/>
    <a:srgbClr val="B7157D"/>
    <a:srgbClr val="B4147B"/>
    <a:srgbClr val="CB178B"/>
    <a:srgbClr val="FFB3E6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4EECE-B768-4D42-9B81-ED905902DEB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3C3C1-2525-412F-9271-FAE646D30C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4EC9C3-01A9-481F-86AA-99A12F6EF622}" type="datetimeFigureOut">
              <a:rPr lang="fr-FR" smtClean="0"/>
              <a:pPr/>
              <a:t>08/01/2021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6FECF1-9C11-4396-912C-C8D4CC54B9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onnect.education.gouv.fr/" TargetMode="External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onnect.education.gouv.fr/" TargetMode="External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onnect.education.gouv.fr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onnect.education.gouv.fr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onnect.education.gouv.fr/" TargetMode="External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teleservices.ac-versailles.fr/t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LES Télé-services SCOLARITÉ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504" y="6093296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2"/>
                </a:solidFill>
              </a:rPr>
              <a:t>A partir du 1</a:t>
            </a:r>
            <a:r>
              <a:rPr lang="fr-FR" sz="3600" b="1" baseline="30000" dirty="0" smtClean="0">
                <a:solidFill>
                  <a:schemeClr val="tx2"/>
                </a:solidFill>
              </a:rPr>
              <a:t>er</a:t>
            </a:r>
            <a:r>
              <a:rPr lang="fr-FR" sz="3600" b="1" dirty="0" smtClean="0">
                <a:solidFill>
                  <a:schemeClr val="tx2"/>
                </a:solidFill>
              </a:rPr>
              <a:t> janvier 2021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Accès aux télé-services scolaires </a:t>
            </a:r>
            <a:r>
              <a:rPr lang="fr-FR" sz="2400" u="sng" dirty="0" smtClean="0">
                <a:solidFill>
                  <a:schemeClr val="tx2"/>
                </a:solidFill>
              </a:rPr>
              <a:t>uniquement</a:t>
            </a:r>
            <a:r>
              <a:rPr lang="fr-FR" sz="2400" dirty="0" smtClean="0">
                <a:solidFill>
                  <a:schemeClr val="tx2"/>
                </a:solidFill>
              </a:rPr>
              <a:t> à partir de</a:t>
            </a:r>
          </a:p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EDUCONNECT</a:t>
            </a:r>
          </a:p>
          <a:p>
            <a:pPr algn="ctr"/>
            <a:endParaRPr lang="fr-FR" sz="2400" b="1" u="sng" dirty="0">
              <a:solidFill>
                <a:schemeClr val="tx2"/>
              </a:solidFill>
            </a:endParaRPr>
          </a:p>
          <a:p>
            <a:pPr algn="ctr"/>
            <a:endParaRPr lang="fr-FR" sz="2400" b="1" u="sng" dirty="0" smtClean="0">
              <a:solidFill>
                <a:schemeClr val="tx2"/>
              </a:solidFill>
            </a:endParaRPr>
          </a:p>
          <a:p>
            <a:pPr algn="ctr"/>
            <a:endParaRPr lang="fr-FR" sz="2400" b="1" u="sng" dirty="0">
              <a:solidFill>
                <a:schemeClr val="tx2"/>
              </a:solidFill>
            </a:endParaRPr>
          </a:p>
          <a:p>
            <a:pPr algn="ctr"/>
            <a:r>
              <a:rPr lang="fr-FR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Un compte unique pour suivre et accompagner</a:t>
            </a:r>
          </a:p>
          <a:p>
            <a:pPr algn="ctr"/>
            <a:r>
              <a:rPr lang="fr-FR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la scolarité de </a:t>
            </a: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ses enfants</a:t>
            </a:r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dirty="0" smtClean="0">
              <a:solidFill>
                <a:schemeClr val="tx2"/>
              </a:solidFill>
            </a:endParaRPr>
          </a:p>
          <a:p>
            <a:pPr algn="ctr"/>
            <a:r>
              <a:rPr lang="fr-FR" sz="2400" b="1" u="sng" dirty="0" smtClean="0">
                <a:solidFill>
                  <a:schemeClr val="bg1"/>
                </a:solidFill>
              </a:rPr>
              <a:t>Attention</a:t>
            </a:r>
            <a:r>
              <a:rPr lang="fr-FR" sz="2400" b="1" dirty="0" smtClean="0">
                <a:solidFill>
                  <a:schemeClr val="bg1"/>
                </a:solidFill>
              </a:rPr>
              <a:t> : les comptes ATEN ne fonctionneront plus !</a:t>
            </a:r>
            <a:endParaRPr lang="fr-FR" sz="2400" b="1" dirty="0" smtClean="0">
              <a:solidFill>
                <a:schemeClr val="bg1"/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4283968" y="2708920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83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8452173" cy="424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755576" y="4005064"/>
            <a:ext cx="3672408" cy="1200329"/>
          </a:xfrm>
          <a:prstGeom prst="rect">
            <a:avLst/>
          </a:prstGeom>
          <a:noFill/>
          <a:ln cmpd="dbl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Je saisis mon n° fiscal de référence puis ensuite mon mot de passe associé habituel sur « impots.gouv.fr 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 rot="18810638">
            <a:off x="643245" y="3479214"/>
            <a:ext cx="122413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age 7" descr="Photo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80728"/>
            <a:ext cx="6696744" cy="304458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331640" y="1196752"/>
            <a:ext cx="187220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Je clique ensuite sur …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1763688" y="2060848"/>
            <a:ext cx="144016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59632" y="4221088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Je renseigne ensuite mon numéro de téléphone portable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Je reçois ensuite par </a:t>
            </a:r>
            <a:r>
              <a:rPr lang="fr-FR" sz="20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sms</a:t>
            </a:r>
            <a:r>
              <a:rPr lang="fr-F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un code de 6 lettres majuscules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Je clique sur VALIDER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Je saisis le code</a:t>
            </a:r>
            <a:endParaRPr lang="fr-FR" sz="2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</a:p>
          <a:p>
            <a:pPr algn="ctr"/>
            <a:endParaRPr lang="fr-FR" sz="1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300192" y="2708920"/>
            <a:ext cx="1944216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Je saisis la date de naissance de mon enfant 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JJ/MM/AAAA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et je clique sur « confirmer 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7" name="Flèche droite 16"/>
          <p:cNvSpPr/>
          <p:nvPr/>
        </p:nvSpPr>
        <p:spPr>
          <a:xfrm rot="12268991">
            <a:off x="5419068" y="4583103"/>
            <a:ext cx="1098984" cy="216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Imag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1296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228184" y="4077072"/>
            <a:ext cx="172819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Cliquer sur « </a:t>
            </a:r>
            <a:r>
              <a:rPr lang="fr-FR" b="1" dirty="0" err="1" smtClean="0">
                <a:solidFill>
                  <a:schemeClr val="bg1"/>
                </a:solidFill>
              </a:rPr>
              <a:t>Téléservices</a:t>
            </a:r>
            <a:r>
              <a:rPr lang="fr-FR" b="1" dirty="0" smtClean="0">
                <a:solidFill>
                  <a:schemeClr val="bg1"/>
                </a:solidFill>
              </a:rPr>
              <a:t> 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 rot="12913098">
            <a:off x="5203280" y="4450476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Imag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8784976" cy="378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3" name="Image 12" descr="Photo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24744"/>
            <a:ext cx="7956376" cy="475252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804248" y="1916832"/>
            <a:ext cx="936104" cy="369332"/>
          </a:xfrm>
          <a:prstGeom prst="rect">
            <a:avLst/>
          </a:prstGeom>
          <a:solidFill>
            <a:srgbClr val="FFB3E6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LYCEE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71600" y="3284984"/>
            <a:ext cx="1656184" cy="276999"/>
          </a:xfrm>
          <a:prstGeom prst="rect">
            <a:avLst/>
          </a:prstGeom>
          <a:solidFill>
            <a:srgbClr val="BD1581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BOURSE DE LYCEE</a:t>
            </a:r>
            <a:endParaRPr lang="fr-FR" sz="1200" dirty="0">
              <a:solidFill>
                <a:schemeClr val="tx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43608" y="4077072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ORIENTATION</a:t>
            </a:r>
            <a:endParaRPr lang="fr-FR" sz="1050" dirty="0"/>
          </a:p>
        </p:txBody>
      </p:sp>
      <p:sp>
        <p:nvSpPr>
          <p:cNvPr id="19" name="ZoneTexte 18"/>
          <p:cNvSpPr txBox="1"/>
          <p:nvPr/>
        </p:nvSpPr>
        <p:spPr>
          <a:xfrm>
            <a:off x="3059832" y="1268760"/>
            <a:ext cx="2016224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9E126C"/>
                </a:solidFill>
              </a:rPr>
              <a:t>HYPOLITE DUPONT</a:t>
            </a:r>
            <a:endParaRPr lang="fr-FR" sz="1400" dirty="0">
              <a:solidFill>
                <a:srgbClr val="9E1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sz="3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Possibilité n° 2</a:t>
            </a:r>
            <a:r>
              <a:rPr lang="fr-F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pour accéder à </a:t>
            </a:r>
            <a:r>
              <a:rPr lang="fr-FR" sz="3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EduConnect</a:t>
            </a:r>
            <a:endParaRPr lang="fr-FR" sz="32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sz="3200" b="1" dirty="0" smtClean="0">
                <a:solidFill>
                  <a:srgbClr val="FFC000"/>
                </a:solidFill>
              </a:rPr>
              <a:t>(à privilégier) </a:t>
            </a:r>
          </a:p>
          <a:p>
            <a:pPr algn="ctr"/>
            <a:endParaRPr lang="fr-FR" sz="32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Créer son compte </a:t>
            </a:r>
            <a:r>
              <a:rPr lang="fr-FR" sz="3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EduConnect</a:t>
            </a:r>
            <a:endParaRPr lang="fr-FR" sz="32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just"/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3"/>
              </a:rPr>
              <a:t>https://educonnect.education.gouv.fr</a:t>
            </a:r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556792"/>
            <a:ext cx="2927399" cy="427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179512" y="486916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Je crée mon compte </a:t>
            </a:r>
            <a:r>
              <a:rPr lang="fr-FR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EduConnect</a:t>
            </a:r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Je clique sur…</a:t>
            </a:r>
            <a:endParaRPr lang="fr-F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2699792" y="5229200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51520" y="19168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C000"/>
                </a:solidFill>
              </a:rPr>
              <a:t>Possibilité n° 2</a:t>
            </a:r>
            <a:endParaRPr lang="fr-FR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" name="Imag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268760"/>
            <a:ext cx="3265537" cy="438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755576" y="1412776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Je clique sur 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« Activer mon compte »</a:t>
            </a:r>
            <a:endParaRPr lang="fr-F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2339752" y="2276872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3" name="Image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980728"/>
            <a:ext cx="2521446" cy="492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13"/>
          <p:cNvSpPr txBox="1"/>
          <p:nvPr/>
        </p:nvSpPr>
        <p:spPr>
          <a:xfrm>
            <a:off x="251520" y="1412776"/>
            <a:ext cx="25202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Je saisis </a:t>
            </a:r>
          </a:p>
          <a:p>
            <a:pPr algn="ctr"/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mon NOM</a:t>
            </a:r>
          </a:p>
          <a:p>
            <a:pPr algn="ctr"/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mon prénom</a:t>
            </a:r>
          </a:p>
          <a:p>
            <a:pPr algn="ctr"/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puis </a:t>
            </a:r>
            <a:r>
              <a:rPr lang="fr-FR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mon numéro de portable </a:t>
            </a:r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(le même que celui communiqué à l’établissement scolaire)</a:t>
            </a:r>
            <a:endParaRPr lang="fr-F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3131840" y="2276872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3131840" y="3356992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>
            <a:off x="3131840" y="4725144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588224" y="5373216"/>
            <a:ext cx="2555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et je clique sur</a:t>
            </a:r>
          </a:p>
          <a:p>
            <a:pPr algn="ctr"/>
            <a:r>
              <a:rPr lang="fr-FR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« recevoir mon code </a:t>
            </a:r>
            <a:r>
              <a:rPr lang="fr-FR" sz="16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sms</a:t>
            </a:r>
            <a:r>
              <a:rPr lang="fr-FR" sz="1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 »</a:t>
            </a:r>
            <a:endParaRPr lang="fr-FR" sz="16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Flèche droite 18"/>
          <p:cNvSpPr/>
          <p:nvPr/>
        </p:nvSpPr>
        <p:spPr>
          <a:xfrm rot="10800000">
            <a:off x="6516216" y="5157192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300192" y="2708920"/>
            <a:ext cx="1944216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Je saisis la date de naissance de mon enfant 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JJ/MM/AAAA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et je clique sur « confirmer 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7" name="Flèche droite 16"/>
          <p:cNvSpPr/>
          <p:nvPr/>
        </p:nvSpPr>
        <p:spPr>
          <a:xfrm rot="12268991">
            <a:off x="5419068" y="4583103"/>
            <a:ext cx="1098984" cy="216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Imag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86100"/>
            <a:ext cx="9144000" cy="408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340768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Quels avantages ?</a:t>
            </a: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- Un compte par responsable légal</a:t>
            </a:r>
          </a:p>
          <a:p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- Un compte unique pour tous ses enfants scolarisés</a:t>
            </a:r>
          </a:p>
          <a:p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- Un même compte tout au long de leur scolarité</a:t>
            </a:r>
          </a:p>
          <a:p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(de l’école au lycée)</a:t>
            </a:r>
          </a:p>
          <a:p>
            <a:endParaRPr lang="fr-FR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228184" y="4077072"/>
            <a:ext cx="172819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Cliquer sur « </a:t>
            </a:r>
            <a:r>
              <a:rPr lang="fr-FR" b="1" dirty="0" err="1" smtClean="0">
                <a:solidFill>
                  <a:schemeClr val="bg1"/>
                </a:solidFill>
              </a:rPr>
              <a:t>Téléservices</a:t>
            </a:r>
            <a:r>
              <a:rPr lang="fr-FR" b="1" dirty="0" smtClean="0">
                <a:solidFill>
                  <a:schemeClr val="bg1"/>
                </a:solidFill>
              </a:rPr>
              <a:t> 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 rot="12913098">
            <a:off x="5203280" y="4450476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Imag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03930"/>
            <a:ext cx="8856984" cy="325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3" name="Image 12" descr="Photo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124744"/>
            <a:ext cx="7956376" cy="475252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804248" y="1916832"/>
            <a:ext cx="936104" cy="369332"/>
          </a:xfrm>
          <a:prstGeom prst="rect">
            <a:avLst/>
          </a:prstGeom>
          <a:solidFill>
            <a:srgbClr val="FFB3E6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LYCEE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71600" y="3284984"/>
            <a:ext cx="1656184" cy="276999"/>
          </a:xfrm>
          <a:prstGeom prst="rect">
            <a:avLst/>
          </a:prstGeom>
          <a:solidFill>
            <a:srgbClr val="BD1581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BOURSE DE LYCEE</a:t>
            </a:r>
            <a:endParaRPr lang="fr-FR" sz="1200" dirty="0">
              <a:solidFill>
                <a:schemeClr val="tx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43608" y="4077072"/>
            <a:ext cx="15121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/>
              <a:t>ORIENTATION</a:t>
            </a:r>
            <a:endParaRPr lang="fr-FR" sz="1050" dirty="0"/>
          </a:p>
        </p:txBody>
      </p:sp>
      <p:sp>
        <p:nvSpPr>
          <p:cNvPr id="19" name="ZoneTexte 18"/>
          <p:cNvSpPr txBox="1"/>
          <p:nvPr/>
        </p:nvSpPr>
        <p:spPr>
          <a:xfrm>
            <a:off x="3059832" y="1268760"/>
            <a:ext cx="2016224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9E126C"/>
                </a:solidFill>
              </a:rPr>
              <a:t>HYPOLITE DUPONT</a:t>
            </a:r>
            <a:endParaRPr lang="fr-FR" sz="1400" dirty="0">
              <a:solidFill>
                <a:srgbClr val="9E12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sz="3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Possibilité n° 3</a:t>
            </a:r>
            <a:r>
              <a:rPr lang="fr-F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pour accéder à </a:t>
            </a:r>
            <a:r>
              <a:rPr lang="fr-FR" sz="3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EduConnect</a:t>
            </a:r>
            <a:endParaRPr lang="fr-FR" sz="32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32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32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Je demande à l’établissement un identifiant et un mot de passe personnalisés</a:t>
            </a:r>
          </a:p>
          <a:p>
            <a:pPr algn="just"/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3"/>
              </a:rPr>
              <a:t>https://educonnect.education.gouv.fr</a:t>
            </a:r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556792"/>
            <a:ext cx="2927399" cy="427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6084168" y="2492896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Je demande au lycée par messagerie (secrétariat de </a:t>
            </a:r>
            <a:r>
              <a:rPr lang="fr-FR" b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la scolarité) </a:t>
            </a:r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un identifiant </a:t>
            </a:r>
          </a:p>
          <a:p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et</a:t>
            </a:r>
          </a:p>
          <a:p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un mot de passe personnalisés</a:t>
            </a:r>
          </a:p>
          <a:p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et je les saisis</a:t>
            </a:r>
          </a:p>
        </p:txBody>
      </p:sp>
      <p:sp>
        <p:nvSpPr>
          <p:cNvPr id="9" name="Flèche droite 8"/>
          <p:cNvSpPr/>
          <p:nvPr/>
        </p:nvSpPr>
        <p:spPr>
          <a:xfrm rot="9157567">
            <a:off x="5077770" y="3461722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9192968">
            <a:off x="4935133" y="3961171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79512" y="206084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C000"/>
                </a:solidFill>
              </a:rPr>
              <a:t>Possibilité n° 3</a:t>
            </a:r>
            <a:endParaRPr lang="fr-FR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340768"/>
            <a:ext cx="849694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Les télé-services  : à quoi ça sert ?</a:t>
            </a:r>
          </a:p>
          <a:p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Accéder aux démarches en ligne liées à la scolarité de ses enfants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Modifier les fiches de renseignements (celle du responsable et celle de ses enfants)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Formuler une demande de bourse pour le lycée </a:t>
            </a:r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(concernant l’établissement)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Saisir toutes les demandes liées à l’orientation </a:t>
            </a:r>
            <a:r>
              <a:rPr lang="fr-F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(année de 2nde)</a:t>
            </a:r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Accéder aux  livrets scolaires de ses enfants.</a:t>
            </a:r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3"/>
              </a:rPr>
              <a:t>https://educonnect.education.gouv.fr</a:t>
            </a:r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556792"/>
            <a:ext cx="2927399" cy="427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899592" y="1700808"/>
            <a:ext cx="36004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3</a:t>
            </a:r>
          </a:p>
          <a:p>
            <a:pPr algn="ctr"/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É</a:t>
            </a:r>
          </a:p>
          <a:p>
            <a:pPr algn="ct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</a:t>
            </a:r>
            <a:endParaRPr lang="fr-F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 rot="20757417">
            <a:off x="1978394" y="3021977"/>
            <a:ext cx="1413385" cy="163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11026227">
            <a:off x="5573193" y="3991587"/>
            <a:ext cx="1413385" cy="163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1017342">
            <a:off x="2404841" y="5143715"/>
            <a:ext cx="1413385" cy="163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653136"/>
            <a:ext cx="48805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2924944"/>
            <a:ext cx="360040" cy="61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789040"/>
            <a:ext cx="411044" cy="57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oneTexte 16"/>
          <p:cNvSpPr txBox="1"/>
          <p:nvPr/>
        </p:nvSpPr>
        <p:spPr>
          <a:xfrm>
            <a:off x="1403648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privilégier</a:t>
            </a:r>
            <a:endParaRPr lang="fr-F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403648" y="53012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privilégier</a:t>
            </a:r>
            <a:endParaRPr lang="fr-F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3"/>
              </a:rPr>
              <a:t>https://educonnect.education.gouv.fr</a:t>
            </a:r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204864"/>
            <a:ext cx="77343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1556792"/>
            <a:ext cx="360040" cy="61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1556792"/>
            <a:ext cx="48805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1556792"/>
            <a:ext cx="411044" cy="57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r>
              <a:rPr lang="fr-F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3 possibilités pour accéder à </a:t>
            </a:r>
            <a:r>
              <a:rPr lang="fr-FR" sz="3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EduConnect</a:t>
            </a:r>
            <a:endParaRPr lang="fr-FR" sz="32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fr-FR" sz="24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Possibilité n° 1</a:t>
            </a: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  <a:r>
              <a:rPr lang="fr-FR" sz="2400" b="1" dirty="0" smtClean="0">
                <a:solidFill>
                  <a:srgbClr val="FFC000"/>
                </a:solidFill>
              </a:rPr>
              <a:t>(à privilégier) </a:t>
            </a: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: se connecter depuis un compte </a:t>
            </a:r>
            <a:r>
              <a:rPr lang="fr-FR" sz="24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FranceConnect</a:t>
            </a:r>
            <a:r>
              <a:rPr lang="fr-FR" sz="24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déjà existant</a:t>
            </a:r>
          </a:p>
          <a:p>
            <a:pPr algn="just"/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fr-FR" sz="24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Possibilité n° 2</a:t>
            </a: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2400" b="1" dirty="0" smtClean="0">
                <a:solidFill>
                  <a:srgbClr val="FFC000"/>
                </a:solidFill>
              </a:rPr>
              <a:t>(à privilégier) </a:t>
            </a: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: se créer un compte </a:t>
            </a:r>
            <a:r>
              <a:rPr lang="fr-FR" sz="24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EduConnect</a:t>
            </a: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avec son numéro de téléphone portable (le même que celui communiqué à l’établissement scolaire)</a:t>
            </a:r>
          </a:p>
          <a:p>
            <a:pPr algn="just"/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fr-FR" sz="24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Possibilité n° 3</a:t>
            </a:r>
            <a:r>
              <a:rPr lang="fr-FR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:  demander un identifiant et un mot de passe personnel auprès de l’établissement scolaire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sz="3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Possibilité n° 1</a:t>
            </a:r>
            <a:r>
              <a:rPr lang="fr-F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pour accéder à </a:t>
            </a:r>
            <a:r>
              <a:rPr lang="fr-FR" sz="3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EduConnect</a:t>
            </a:r>
            <a:endParaRPr lang="fr-FR" sz="32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sz="3200" b="1" dirty="0" smtClean="0">
                <a:solidFill>
                  <a:srgbClr val="FFC000"/>
                </a:solidFill>
              </a:rPr>
              <a:t>(à privilégier) </a:t>
            </a:r>
          </a:p>
          <a:p>
            <a:pPr algn="ctr"/>
            <a:endParaRPr lang="fr-FR" sz="32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 connecter depuis un compte </a:t>
            </a:r>
            <a:r>
              <a:rPr lang="fr-FR" sz="32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FranceConnect</a:t>
            </a:r>
            <a:r>
              <a:rPr lang="fr-FR" sz="32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déjà existant</a:t>
            </a:r>
          </a:p>
          <a:p>
            <a:pPr algn="just"/>
            <a:endParaRPr lang="fr-FR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hlinkClick r:id="rId3"/>
              </a:rPr>
              <a:t>https://educonnect.education.gouv.fr</a:t>
            </a:r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556792"/>
            <a:ext cx="2927399" cy="427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179512" y="227687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Je choisis de m’identifier avec </a:t>
            </a:r>
            <a:r>
              <a:rPr lang="fr-FR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FranceConnect</a:t>
            </a:r>
            <a:endParaRPr lang="fr-FR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fr-F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Je clique sur…</a:t>
            </a:r>
            <a:endParaRPr lang="fr-FR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2483768" y="2708920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79512" y="162880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C000"/>
                </a:solidFill>
              </a:rPr>
              <a:t>Possibilité n° 1</a:t>
            </a:r>
            <a:endParaRPr lang="fr-FR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4770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err="1" smtClean="0"/>
              <a:t>EduConnect</a:t>
            </a:r>
            <a:endParaRPr lang="fr-FR" b="1" cap="non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Télé-services –  Année 2020-2021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093296"/>
            <a:ext cx="219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Lycée A. EINSTEIN</a:t>
            </a:r>
          </a:p>
          <a:p>
            <a:pPr algn="ctr"/>
            <a:r>
              <a:rPr lang="fr-FR" sz="1400" b="1" dirty="0" smtClean="0"/>
              <a:t>STE GENEVIEVE DES BOIS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34076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>
              <a:solidFill>
                <a:schemeClr val="tx2">
                  <a:lumMod val="25000"/>
                </a:schemeClr>
              </a:solidFill>
              <a:hlinkClick r:id="rId2"/>
            </a:endParaRPr>
          </a:p>
          <a:p>
            <a:pPr algn="ctr"/>
            <a:endParaRPr lang="fr-FR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980729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8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fr-FR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8457028" cy="476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467544" y="2852936"/>
            <a:ext cx="1368152" cy="1200329"/>
          </a:xfrm>
          <a:prstGeom prst="rect">
            <a:avLst/>
          </a:prstGeom>
          <a:noFill/>
          <a:ln w="28575" cmpd="dbl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Je clique sur l’un des choix proposés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5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1092</TotalTime>
  <Words>803</Words>
  <Application>Microsoft Office PowerPoint</Application>
  <PresentationFormat>Affichage à l'écran (4:3)</PresentationFormat>
  <Paragraphs>224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Médian</vt:lpstr>
      <vt:lpstr>LES Télé-services SCOLARITÉ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  <vt:lpstr>EduConnect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Télé-services</dc:title>
  <dc:creator>principal</dc:creator>
  <cp:lastModifiedBy>secpadj2</cp:lastModifiedBy>
  <cp:revision>55</cp:revision>
  <dcterms:created xsi:type="dcterms:W3CDTF">2020-11-30T07:57:32Z</dcterms:created>
  <dcterms:modified xsi:type="dcterms:W3CDTF">2021-01-08T14:53:24Z</dcterms:modified>
</cp:coreProperties>
</file>