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51"/>
  </p:notesMasterIdLst>
  <p:handoutMasterIdLst>
    <p:handoutMasterId r:id="rId52"/>
  </p:handoutMasterIdLst>
  <p:sldIdLst>
    <p:sldId id="326" r:id="rId2"/>
    <p:sldId id="399" r:id="rId3"/>
    <p:sldId id="353" r:id="rId4"/>
    <p:sldId id="328" r:id="rId5"/>
    <p:sldId id="336" r:id="rId6"/>
    <p:sldId id="333" r:id="rId7"/>
    <p:sldId id="354" r:id="rId8"/>
    <p:sldId id="388" r:id="rId9"/>
    <p:sldId id="360" r:id="rId10"/>
    <p:sldId id="385" r:id="rId11"/>
    <p:sldId id="386" r:id="rId12"/>
    <p:sldId id="364" r:id="rId13"/>
    <p:sldId id="355" r:id="rId14"/>
    <p:sldId id="352" r:id="rId15"/>
    <p:sldId id="334" r:id="rId16"/>
    <p:sldId id="337" r:id="rId17"/>
    <p:sldId id="338" r:id="rId18"/>
    <p:sldId id="339" r:id="rId19"/>
    <p:sldId id="341" r:id="rId20"/>
    <p:sldId id="365" r:id="rId21"/>
    <p:sldId id="366" r:id="rId22"/>
    <p:sldId id="376" r:id="rId23"/>
    <p:sldId id="368" r:id="rId24"/>
    <p:sldId id="342" r:id="rId25"/>
    <p:sldId id="343" r:id="rId26"/>
    <p:sldId id="373" r:id="rId27"/>
    <p:sldId id="369" r:id="rId28"/>
    <p:sldId id="390" r:id="rId29"/>
    <p:sldId id="395" r:id="rId30"/>
    <p:sldId id="374" r:id="rId31"/>
    <p:sldId id="389" r:id="rId32"/>
    <p:sldId id="396" r:id="rId33"/>
    <p:sldId id="346" r:id="rId34"/>
    <p:sldId id="378" r:id="rId35"/>
    <p:sldId id="344" r:id="rId36"/>
    <p:sldId id="347" r:id="rId37"/>
    <p:sldId id="348" r:id="rId38"/>
    <p:sldId id="379" r:id="rId39"/>
    <p:sldId id="380" r:id="rId40"/>
    <p:sldId id="391" r:id="rId41"/>
    <p:sldId id="392" r:id="rId42"/>
    <p:sldId id="393" r:id="rId43"/>
    <p:sldId id="382" r:id="rId44"/>
    <p:sldId id="349" r:id="rId45"/>
    <p:sldId id="381" r:id="rId46"/>
    <p:sldId id="384" r:id="rId47"/>
    <p:sldId id="350" r:id="rId48"/>
    <p:sldId id="394" r:id="rId49"/>
    <p:sldId id="400" r:id="rId50"/>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PRESENTATION PARCOURSUP" id="{0B896E98-F45E-4768-8620-EDDF394BE181}">
          <p14:sldIdLst>
            <p14:sldId id="326"/>
            <p14:sldId id="399"/>
            <p14:sldId id="353"/>
            <p14:sldId id="328"/>
            <p14:sldId id="336"/>
            <p14:sldId id="333"/>
            <p14:sldId id="354"/>
            <p14:sldId id="388"/>
            <p14:sldId id="360"/>
            <p14:sldId id="385"/>
            <p14:sldId id="386"/>
            <p14:sldId id="364"/>
            <p14:sldId id="355"/>
            <p14:sldId id="352"/>
            <p14:sldId id="334"/>
            <p14:sldId id="337"/>
            <p14:sldId id="338"/>
            <p14:sldId id="339"/>
            <p14:sldId id="341"/>
            <p14:sldId id="365"/>
            <p14:sldId id="366"/>
            <p14:sldId id="376"/>
            <p14:sldId id="368"/>
            <p14:sldId id="342"/>
            <p14:sldId id="343"/>
            <p14:sldId id="373"/>
            <p14:sldId id="369"/>
            <p14:sldId id="390"/>
            <p14:sldId id="395"/>
            <p14:sldId id="374"/>
            <p14:sldId id="389"/>
            <p14:sldId id="396"/>
            <p14:sldId id="346"/>
            <p14:sldId id="378"/>
            <p14:sldId id="344"/>
            <p14:sldId id="347"/>
            <p14:sldId id="348"/>
            <p14:sldId id="379"/>
            <p14:sldId id="380"/>
            <p14:sldId id="391"/>
            <p14:sldId id="392"/>
            <p14:sldId id="393"/>
            <p14:sldId id="382"/>
            <p14:sldId id="349"/>
            <p14:sldId id="381"/>
            <p14:sldId id="384"/>
            <p14:sldId id="350"/>
            <p14:sldId id="394"/>
            <p14:sldId id="400"/>
          </p14:sldIdLst>
        </p14:section>
      </p14:sectionLst>
    </p:ext>
    <p:ext uri="{EFAFB233-063F-42B5-8137-9DF3F51BA10A}">
      <p15:sldGuideLst xmlns:p15="http://schemas.microsoft.com/office/powerpoint/2012/main" xmlns="">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8" clrIdx="0"/>
  <p:cmAuthor id="2" name="Christine BOURDIN" initials="CB" lastIdx="33" clrIdx="1"/>
  <p:cmAuthor id="3" name="Utilisateur invité" initials="Ui" lastIdx="18" clrIdx="2"/>
  <p:cmAuthor id="4" name="Rachel BOURDON" initials="RB" lastIdx="10" clrIdx="3"/>
  <p:cmAuthor id="5" name="Bertrand RIFFIOD" initials="BR" lastIdx="20" clrIdx="4"/>
  <p:cmAuthor id="6" name="ELLEN THOMPSON" initials="ET" lastIdx="3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D7454"/>
    <a:srgbClr val="0C5076"/>
    <a:srgbClr val="51B9AA"/>
    <a:srgbClr val="797FBB"/>
    <a:srgbClr val="3D566E"/>
    <a:srgbClr val="EC130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0" autoAdjust="0"/>
  </p:normalViewPr>
  <p:slideViewPr>
    <p:cSldViewPr snapToGrid="0">
      <p:cViewPr varScale="1">
        <p:scale>
          <a:sx n="75" d="100"/>
          <a:sy n="75" d="100"/>
        </p:scale>
        <p:origin x="-612" y="-90"/>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xmlns=""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pPr/>
              <a:t>01/02/2021</a:t>
            </a:fld>
            <a:endParaRPr lang="fr-FR"/>
          </a:p>
        </p:txBody>
      </p:sp>
      <p:sp>
        <p:nvSpPr>
          <p:cNvPr id="4" name="Espace réservé du pied de page 3">
            <a:extLst>
              <a:ext uri="{FF2B5EF4-FFF2-40B4-BE49-F238E27FC236}">
                <a16:creationId xmlns:a16="http://schemas.microsoft.com/office/drawing/2014/main" xmlns=""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xmlns=""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pPr/>
              <a:t>‹N°›</a:t>
            </a:fld>
            <a:endParaRPr lang="fr-FR"/>
          </a:p>
        </p:txBody>
      </p:sp>
    </p:spTree>
    <p:extLst>
      <p:ext uri="{BB962C8B-B14F-4D97-AF65-F5344CB8AC3E}">
        <p14:creationId xmlns:p14="http://schemas.microsoft.com/office/powerpoint/2010/main" xmlns=""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01/02/2021</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xmlns=""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a:t>
            </a:fld>
            <a:endParaRPr lang="fr-FR"/>
          </a:p>
        </p:txBody>
      </p:sp>
    </p:spTree>
    <p:extLst>
      <p:ext uri="{BB962C8B-B14F-4D97-AF65-F5344CB8AC3E}">
        <p14:creationId xmlns:p14="http://schemas.microsoft.com/office/powerpoint/2010/main" xmlns="" val="2265329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a:t>
            </a:fld>
            <a:endParaRPr lang="fr-FR"/>
          </a:p>
        </p:txBody>
      </p:sp>
    </p:spTree>
    <p:extLst>
      <p:ext uri="{BB962C8B-B14F-4D97-AF65-F5344CB8AC3E}">
        <p14:creationId xmlns:p14="http://schemas.microsoft.com/office/powerpoint/2010/main" xmlns="" val="3026900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10</a:t>
            </a:fld>
            <a:endParaRPr lang="fr-FR"/>
          </a:p>
        </p:txBody>
      </p:sp>
    </p:spTree>
    <p:extLst>
      <p:ext uri="{BB962C8B-B14F-4D97-AF65-F5344CB8AC3E}">
        <p14:creationId xmlns:p14="http://schemas.microsoft.com/office/powerpoint/2010/main" xmlns="" val="2060210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11</a:t>
            </a:fld>
            <a:endParaRPr lang="fr-FR"/>
          </a:p>
        </p:txBody>
      </p:sp>
    </p:spTree>
    <p:extLst>
      <p:ext uri="{BB962C8B-B14F-4D97-AF65-F5344CB8AC3E}">
        <p14:creationId xmlns:p14="http://schemas.microsoft.com/office/powerpoint/2010/main" xmlns="" val="2060210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21</a:t>
            </a:fld>
            <a:endParaRPr lang="fr-FR"/>
          </a:p>
        </p:txBody>
      </p:sp>
    </p:spTree>
    <p:extLst>
      <p:ext uri="{BB962C8B-B14F-4D97-AF65-F5344CB8AC3E}">
        <p14:creationId xmlns:p14="http://schemas.microsoft.com/office/powerpoint/2010/main" xmlns="" val="4152821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26</a:t>
            </a:fld>
            <a:endParaRPr lang="fr-FR"/>
          </a:p>
        </p:txBody>
      </p:sp>
    </p:spTree>
    <p:extLst>
      <p:ext uri="{BB962C8B-B14F-4D97-AF65-F5344CB8AC3E}">
        <p14:creationId xmlns:p14="http://schemas.microsoft.com/office/powerpoint/2010/main" xmlns="" val="3216103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29</a:t>
            </a:fld>
            <a:endParaRPr lang="fr-FR"/>
          </a:p>
        </p:txBody>
      </p:sp>
    </p:spTree>
    <p:extLst>
      <p:ext uri="{BB962C8B-B14F-4D97-AF65-F5344CB8AC3E}">
        <p14:creationId xmlns:p14="http://schemas.microsoft.com/office/powerpoint/2010/main" xmlns="" val="2833220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44</a:t>
            </a:fld>
            <a:endParaRPr lang="fr-FR"/>
          </a:p>
        </p:txBody>
      </p:sp>
    </p:spTree>
    <p:extLst>
      <p:ext uri="{BB962C8B-B14F-4D97-AF65-F5344CB8AC3E}">
        <p14:creationId xmlns:p14="http://schemas.microsoft.com/office/powerpoint/2010/main" xmlns="" val="159750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8">
            <a:extLst>
              <a:ext uri="{FF2B5EF4-FFF2-40B4-BE49-F238E27FC236}">
                <a16:creationId xmlns:a16="http://schemas.microsoft.com/office/drawing/2014/main" xmlns="" id="{E2519286-8D32-4459-BCAE-97B2A7D2E757}"/>
              </a:ext>
            </a:extLst>
          </p:cNvPr>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7592179E-F94D-4032-AB30-ECD05F46D489}" type="slidenum">
              <a:rPr lang="fr-FR" altLang="fr-FR" smtClean="0">
                <a:latin typeface="Calibri" panose="020F0502020204030204" pitchFamily="34" charset="0"/>
              </a:rPr>
              <a:pPr>
                <a:spcBef>
                  <a:spcPct val="0"/>
                </a:spcBef>
                <a:buClrTx/>
                <a:buFontTx/>
                <a:buNone/>
              </a:pPr>
              <a:t>49</a:t>
            </a:fld>
            <a:endParaRPr lang="fr-FR" altLang="fr-FR">
              <a:latin typeface="Calibri" panose="020F0502020204030204" pitchFamily="34" charset="0"/>
            </a:endParaRPr>
          </a:p>
        </p:txBody>
      </p:sp>
      <p:sp>
        <p:nvSpPr>
          <p:cNvPr id="7171" name="Text Box 1">
            <a:extLst>
              <a:ext uri="{FF2B5EF4-FFF2-40B4-BE49-F238E27FC236}">
                <a16:creationId xmlns:a16="http://schemas.microsoft.com/office/drawing/2014/main" xmlns="" id="{2402296C-694C-4545-B6A9-971A38F23722}"/>
              </a:ext>
            </a:extLst>
          </p:cNvPr>
          <p:cNvSpPr txBox="1">
            <a:spLocks noChangeArrowheads="1"/>
          </p:cNvSpPr>
          <p:nvPr/>
        </p:nvSpPr>
        <p:spPr bwMode="auto">
          <a:xfrm>
            <a:off x="3814763" y="9371013"/>
            <a:ext cx="2917825" cy="492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F14EFBF-2B95-43AD-B4BD-7E79BFD93E2F}" type="slidenum">
              <a:rPr lang="fr-FR" altLang="fr-FR">
                <a:latin typeface="Calibri" panose="020F0502020204030204" pitchFamily="34" charset="0"/>
              </a:rPr>
              <a:pPr algn="r" eaLnBrk="1" hangingPunct="1">
                <a:spcBef>
                  <a:spcPct val="0"/>
                </a:spcBef>
                <a:buClrTx/>
                <a:buFontTx/>
                <a:buNone/>
              </a:pPr>
              <a:t>49</a:t>
            </a:fld>
            <a:endParaRPr lang="fr-FR" altLang="fr-FR">
              <a:latin typeface="Calibri" panose="020F0502020204030204" pitchFamily="34" charset="0"/>
            </a:endParaRPr>
          </a:p>
        </p:txBody>
      </p:sp>
      <p:sp>
        <p:nvSpPr>
          <p:cNvPr id="7172" name="Rectangle 2">
            <a:extLst>
              <a:ext uri="{FF2B5EF4-FFF2-40B4-BE49-F238E27FC236}">
                <a16:creationId xmlns:a16="http://schemas.microsoft.com/office/drawing/2014/main" xmlns="" id="{B9BD4253-B968-4724-B92F-1E6833D349BF}"/>
              </a:ext>
            </a:extLst>
          </p:cNvPr>
          <p:cNvSpPr>
            <a:spLocks noGrp="1" noRot="1" noChangeAspect="1" noChangeArrowheads="1" noTextEdit="1"/>
          </p:cNvSpPr>
          <p:nvPr>
            <p:ph type="sldImg"/>
          </p:nvPr>
        </p:nvSpPr>
        <p:spPr>
          <a:xfrm>
            <a:off x="79375" y="739775"/>
            <a:ext cx="6577013" cy="3700463"/>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7173" name="Rectangle 3">
            <a:extLst>
              <a:ext uri="{FF2B5EF4-FFF2-40B4-BE49-F238E27FC236}">
                <a16:creationId xmlns:a16="http://schemas.microsoft.com/office/drawing/2014/main" xmlns="" id="{FC1679A4-8401-4C14-A4F8-F41C7DC74196}"/>
              </a:ext>
            </a:extLst>
          </p:cNvPr>
          <p:cNvSpPr>
            <a:spLocks noGrp="1" noChangeArrowheads="1"/>
          </p:cNvSpPr>
          <p:nvPr>
            <p:ph type="body" idx="1"/>
          </p:nvPr>
        </p:nvSpPr>
        <p:spPr>
          <a:xfrm>
            <a:off x="673100" y="4686300"/>
            <a:ext cx="5389563" cy="44402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fr-FR" altLang="fr-FR"/>
          </a:p>
        </p:txBody>
      </p:sp>
      <p:sp>
        <p:nvSpPr>
          <p:cNvPr id="7174" name="Text Box 4">
            <a:extLst>
              <a:ext uri="{FF2B5EF4-FFF2-40B4-BE49-F238E27FC236}">
                <a16:creationId xmlns:a16="http://schemas.microsoft.com/office/drawing/2014/main" xmlns="" id="{466B85E0-7255-4A28-B7DC-2F2014B64009}"/>
              </a:ext>
            </a:extLst>
          </p:cNvPr>
          <p:cNvSpPr txBox="1">
            <a:spLocks noChangeArrowheads="1"/>
          </p:cNvSpPr>
          <p:nvPr/>
        </p:nvSpPr>
        <p:spPr bwMode="auto">
          <a:xfrm>
            <a:off x="3814763" y="9371013"/>
            <a:ext cx="2919412" cy="493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2FABD4C-96D2-4DF9-9A81-6D600D6C4948}" type="slidenum">
              <a:rPr lang="fr-FR" altLang="fr-FR">
                <a:latin typeface="Calibri" panose="020F0502020204030204" pitchFamily="34" charset="0"/>
              </a:rPr>
              <a:pPr algn="r" eaLnBrk="1" hangingPunct="1">
                <a:spcBef>
                  <a:spcPct val="0"/>
                </a:spcBef>
                <a:buClrTx/>
                <a:buFontTx/>
                <a:buNone/>
              </a:pPr>
              <a:t>49</a:t>
            </a:fld>
            <a:endParaRPr lang="fr-FR" altLang="fr-FR">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A0D324E6-168B-49CF-88F7-1B95819E3F9B}" type="datetime1">
              <a:rPr lang="fr-FR" smtClean="0"/>
              <a:pPr/>
              <a:t>01/02/2021</a:t>
            </a:fld>
            <a:endParaRPr lang="fr-F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8" name="Image 7">
            <a:extLst>
              <a:ext uri="{FF2B5EF4-FFF2-40B4-BE49-F238E27FC236}">
                <a16:creationId xmlns:a16="http://schemas.microsoft.com/office/drawing/2014/main" xmlns="" id="{9571B293-EB6B-9149-9E08-668EB7F040F0}"/>
              </a:ext>
            </a:extLst>
          </p:cNvPr>
          <p:cNvPicPr>
            <a:picLocks noChangeAspect="1"/>
          </p:cNvPicPr>
          <p:nvPr userDrawn="1"/>
        </p:nvPicPr>
        <p:blipFill>
          <a:blip r:embed="rId2"/>
          <a:stretch>
            <a:fillRect/>
          </a:stretch>
        </p:blipFill>
        <p:spPr>
          <a:xfrm>
            <a:off x="-16829" y="1"/>
            <a:ext cx="9160828" cy="5152965"/>
          </a:xfrm>
          <a:prstGeom prst="rect">
            <a:avLst/>
          </a:prstGeom>
        </p:spPr>
      </p:pic>
    </p:spTree>
    <p:extLst>
      <p:ext uri="{BB962C8B-B14F-4D97-AF65-F5344CB8AC3E}">
        <p14:creationId xmlns:p14="http://schemas.microsoft.com/office/powerpoint/2010/main" xmlns=""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xmlns="" id="{0B3ED864-6123-8B40-8783-2DF8831D71C8}"/>
              </a:ext>
            </a:extLst>
          </p:cNvPr>
          <p:cNvPicPr>
            <a:picLocks noChangeAspect="1"/>
          </p:cNvPicPr>
          <p:nvPr userDrawn="1"/>
        </p:nvPicPr>
        <p:blipFill>
          <a:blip r:embed="rId2"/>
          <a:stretch>
            <a:fillRect/>
          </a:stretch>
        </p:blipFill>
        <p:spPr>
          <a:xfrm>
            <a:off x="-16828" y="5359"/>
            <a:ext cx="9160828" cy="5152965"/>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p>
            <a:pPr algn="r"/>
            <a:fld id="{99BD388D-CA1A-43B3-B616-228F45499086}" type="datetime1">
              <a:rPr lang="fr-FR" cap="all" smtClean="0"/>
              <a:pPr algn="r"/>
              <a:t>01/02/2021</a:t>
            </a:fld>
            <a:endParaRPr lang="fr-FR" cap="all"/>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none" baseline="0">
                <a:solidFill>
                  <a:srgbClr val="0C5076"/>
                </a:solidFill>
              </a:defRPr>
            </a:lvl1pPr>
            <a:lvl2pPr marL="0" indent="0">
              <a:spcBef>
                <a:spcPts val="500"/>
              </a:spcBef>
              <a:spcAft>
                <a:spcPts val="0"/>
              </a:spcAft>
              <a:buNone/>
              <a:defRPr sz="1850"/>
            </a:lvl2pPr>
          </a:lstStyle>
          <a:p>
            <a:pPr lvl="0"/>
            <a:r>
              <a:rPr lang="fr-FR"/>
              <a:t>Titre</a:t>
            </a:r>
          </a:p>
          <a:p>
            <a:pPr lvl="1"/>
            <a:r>
              <a:rPr lang="fr-FR"/>
              <a:t>Sous-titre</a:t>
            </a:r>
          </a:p>
        </p:txBody>
      </p:sp>
    </p:spTree>
    <p:extLst>
      <p:ext uri="{BB962C8B-B14F-4D97-AF65-F5344CB8AC3E}">
        <p14:creationId xmlns:p14="http://schemas.microsoft.com/office/powerpoint/2010/main" xmlns=""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11" name="Espace réservé de la date 1">
            <a:extLst>
              <a:ext uri="{FF2B5EF4-FFF2-40B4-BE49-F238E27FC236}">
                <a16:creationId xmlns:a16="http://schemas.microsoft.com/office/drawing/2014/main" xmlns=""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1AC6AEF6-2A43-4047-9D71-A77265B28DC8}" type="datetime1">
              <a:rPr lang="fr-FR" cap="all" smtClean="0"/>
              <a:pPr algn="r"/>
              <a:t>01/02/2021</a:t>
            </a:fld>
            <a:endParaRPr lang="fr-FR" cap="all"/>
          </a:p>
        </p:txBody>
      </p:sp>
      <p:sp>
        <p:nvSpPr>
          <p:cNvPr id="12" name="Espace réservé du numéro de diapositive 7">
            <a:extLst>
              <a:ext uri="{FF2B5EF4-FFF2-40B4-BE49-F238E27FC236}">
                <a16:creationId xmlns:a16="http://schemas.microsoft.com/office/drawing/2014/main" xmlns=""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xmlns=""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xmlns="" id="{9748505C-3D2A-D74D-9CDB-23720A2BFF18}"/>
              </a:ext>
            </a:extLst>
          </p:cNvPr>
          <p:cNvSpPr>
            <a:spLocks noGrp="1"/>
          </p:cNvSpPr>
          <p:nvPr>
            <p:ph type="dt" sz="half" idx="10"/>
          </p:nvPr>
        </p:nvSpPr>
        <p:spPr bwMode="gray">
          <a:xfrm>
            <a:off x="6426336" y="4783500"/>
            <a:ext cx="1170000" cy="360000"/>
          </a:xfrm>
          <a:prstGeom prst="rect">
            <a:avLst/>
          </a:prstGeom>
        </p:spPr>
        <p:txBody>
          <a:bodyPr/>
          <a:lstStyle/>
          <a:p>
            <a:pPr algn="r"/>
            <a:fld id="{B53243DC-22D4-4063-968D-3E7B7EEAF735}" type="datetime1">
              <a:rPr lang="fr-FR" cap="all" smtClean="0"/>
              <a:pPr algn="r"/>
              <a:t>01/02/2021</a:t>
            </a:fld>
            <a:endParaRPr lang="fr-FR" cap="all"/>
          </a:p>
        </p:txBody>
      </p:sp>
      <p:sp>
        <p:nvSpPr>
          <p:cNvPr id="9" name="Espace réservé du numéro de diapositive 7">
            <a:extLst>
              <a:ext uri="{FF2B5EF4-FFF2-40B4-BE49-F238E27FC236}">
                <a16:creationId xmlns:a16="http://schemas.microsoft.com/office/drawing/2014/main" xmlns=""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xmlns=""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e la date 1">
            <a:extLst>
              <a:ext uri="{FF2B5EF4-FFF2-40B4-BE49-F238E27FC236}">
                <a16:creationId xmlns:a16="http://schemas.microsoft.com/office/drawing/2014/main" xmlns=""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EFA0773D-3F28-40F9-B9EA-54498D76AC91}" type="datetime1">
              <a:rPr lang="fr-FR" cap="all" smtClean="0"/>
              <a:pPr algn="r"/>
              <a:t>01/02/2021</a:t>
            </a:fld>
            <a:endParaRPr lang="fr-FR" cap="all"/>
          </a:p>
        </p:txBody>
      </p:sp>
      <p:sp>
        <p:nvSpPr>
          <p:cNvPr id="15" name="Espace réservé du numéro de diapositive 7">
            <a:extLst>
              <a:ext uri="{FF2B5EF4-FFF2-40B4-BE49-F238E27FC236}">
                <a16:creationId xmlns:a16="http://schemas.microsoft.com/office/drawing/2014/main" xmlns=""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xmlns=""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a:t>Titre</a:t>
            </a:r>
            <a:endParaRPr lang="fr-FR"/>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8" name="Espace réservé de la date 1">
            <a:extLst>
              <a:ext uri="{FF2B5EF4-FFF2-40B4-BE49-F238E27FC236}">
                <a16:creationId xmlns:a16="http://schemas.microsoft.com/office/drawing/2014/main" xmlns=""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5364400D-1A9E-42A8-8CBD-868B8972336F}" type="datetime1">
              <a:rPr lang="fr-FR" cap="all" smtClean="0"/>
              <a:pPr algn="r"/>
              <a:t>01/02/2021</a:t>
            </a:fld>
            <a:endParaRPr lang="fr-FR" cap="all"/>
          </a:p>
        </p:txBody>
      </p:sp>
      <p:sp>
        <p:nvSpPr>
          <p:cNvPr id="10" name="Espace réservé du numéro de diapositive 7">
            <a:extLst>
              <a:ext uri="{FF2B5EF4-FFF2-40B4-BE49-F238E27FC236}">
                <a16:creationId xmlns:a16="http://schemas.microsoft.com/office/drawing/2014/main" xmlns=""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xmlns="" id="{EB53325B-C43A-47E8-8604-86337302355B}"/>
              </a:ext>
            </a:extLst>
          </p:cNvPr>
          <p:cNvSpPr>
            <a:spLocks noGrp="1" noChangeArrowheads="1"/>
          </p:cNvSpPr>
          <p:nvPr>
            <p:ph type="dt" idx="10"/>
          </p:nvPr>
        </p:nvSpPr>
        <p:spPr>
          <a:ln/>
        </p:spPr>
        <p:txBody>
          <a:bodyPr/>
          <a:lstStyle>
            <a:lvl1pPr>
              <a:defRPr/>
            </a:lvl1pPr>
          </a:lstStyle>
          <a:p>
            <a:pPr>
              <a:defRPr/>
            </a:pPr>
            <a:r>
              <a:rPr lang="fr-FR" altLang="fr-FR"/>
              <a:t>December 3, 2018</a:t>
            </a:r>
          </a:p>
        </p:txBody>
      </p:sp>
      <p:sp>
        <p:nvSpPr>
          <p:cNvPr id="3" name="Rectangle 5">
            <a:extLst>
              <a:ext uri="{FF2B5EF4-FFF2-40B4-BE49-F238E27FC236}">
                <a16:creationId xmlns:a16="http://schemas.microsoft.com/office/drawing/2014/main" xmlns="" id="{1E914A3D-E0C4-45DE-A0C3-A3A25CB4AD6D}"/>
              </a:ext>
            </a:extLst>
          </p:cNvPr>
          <p:cNvSpPr>
            <a:spLocks noGrp="1" noChangeArrowheads="1"/>
          </p:cNvSpPr>
          <p:nvPr>
            <p:ph type="sldNum" idx="11"/>
          </p:nvPr>
        </p:nvSpPr>
        <p:spPr>
          <a:ln/>
        </p:spPr>
        <p:txBody>
          <a:bodyPr/>
          <a:lstStyle>
            <a:lvl1pPr>
              <a:defRPr/>
            </a:lvl1pPr>
          </a:lstStyle>
          <a:p>
            <a:pPr>
              <a:defRPr/>
            </a:pPr>
            <a:fld id="{AB60C676-2D12-4EC8-83DF-B355CB66E37C}" type="slidenum">
              <a:rPr lang="fr-FR" altLang="fr-FR"/>
              <a:pPr>
                <a:defRPr/>
              </a:pPr>
              <a:t>‹N°›</a:t>
            </a:fld>
            <a:endParaRPr lang="fr-FR" altLang="fr-FR"/>
          </a:p>
        </p:txBody>
      </p:sp>
    </p:spTree>
    <p:extLst>
      <p:ext uri="{BB962C8B-B14F-4D97-AF65-F5344CB8AC3E}">
        <p14:creationId xmlns:p14="http://schemas.microsoft.com/office/powerpoint/2010/main" xmlns="" val="3066492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xmlns="" id="{66D15CC7-BC12-A746-B153-F1F8A3C7E677}"/>
              </a:ext>
            </a:extLst>
          </p:cNvPr>
          <p:cNvPicPr>
            <a:picLocks noChangeAspect="1"/>
          </p:cNvPicPr>
          <p:nvPr userDrawn="1"/>
        </p:nvPicPr>
        <p:blipFill>
          <a:blip r:embed="rId9"/>
          <a:stretch>
            <a:fillRect/>
          </a:stretch>
        </p:blipFill>
        <p:spPr>
          <a:xfrm>
            <a:off x="-23357" y="1"/>
            <a:ext cx="9160828" cy="5152965"/>
          </a:xfrm>
          <a:prstGeom prst="rect">
            <a:avLst/>
          </a:prstGeom>
        </p:spPr>
      </p:pic>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5" name="Espace réservé de la date 1">
            <a:extLst>
              <a:ext uri="{FF2B5EF4-FFF2-40B4-BE49-F238E27FC236}">
                <a16:creationId xmlns:a16="http://schemas.microsoft.com/office/drawing/2014/main" xmlns=""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B1AB8E14-653C-46DD-A140-9578717F7257}" type="datetime1">
              <a:rPr lang="fr-FR" cap="all" smtClean="0"/>
              <a:pPr algn="r"/>
              <a:t>01/02/2021</a:t>
            </a:fld>
            <a:endParaRPr lang="fr-FR" cap="all"/>
          </a:p>
        </p:txBody>
      </p:sp>
      <p:sp>
        <p:nvSpPr>
          <p:cNvPr id="16" name="Espace réservé du numéro de diapositive 7">
            <a:extLst>
              <a:ext uri="{FF2B5EF4-FFF2-40B4-BE49-F238E27FC236}">
                <a16:creationId xmlns:a16="http://schemas.microsoft.com/office/drawing/2014/main" xmlns=""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13" r:id="rId7"/>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onisep.fr/Choisir-mes-etudes/Apres-le-bac/Le-schema-des-etudes-apres-le-bac"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hyperlink" Target="http://www.messervices.etudiant.gouv.fr/" TargetMode="Externa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hyperlink" Target="https://dossier.parcoursup.fr/Candidat/carte" TargetMode="External"/><Relationship Id="rId2" Type="http://schemas.openxmlformats.org/officeDocument/2006/relationships/hyperlink" Target="http://www.terminales2020-2021.fr/" TargetMode="Externa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www.onisep.fr/Choisir-mes-etudes/Apres-le-bac/Actus-2021/Telecharger-le-guide-gratuit-Entrer-dans-le-sup-apres-le-bac-rentree-2021" TargetMode="External"/><Relationship Id="rId4" Type="http://schemas.openxmlformats.org/officeDocument/2006/relationships/hyperlink" Target="https://www.parcoursup.fr/index.php?desc=questions"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E12CB797-4000-4B51-A6CA-D02C704D76FC}" type="datetime1">
              <a:rPr lang="fr-FR" smtClean="0"/>
              <a:pPr/>
              <a:t>01/02/2021</a:t>
            </a:fld>
            <a:endParaRPr lang="fr-FR"/>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a:p>
        </p:txBody>
      </p:sp>
      <p:sp>
        <p:nvSpPr>
          <p:cNvPr id="6" name="Titre 5"/>
          <p:cNvSpPr>
            <a:spLocks noGrp="1"/>
          </p:cNvSpPr>
          <p:nvPr>
            <p:ph type="title"/>
          </p:nvPr>
        </p:nvSpPr>
        <p:spPr/>
        <p:txBody>
          <a:bodyPr/>
          <a:lstStyle/>
          <a:p>
            <a:r>
              <a:rPr lang="fr-FR"/>
              <a:t>w</a:t>
            </a:r>
          </a:p>
        </p:txBody>
      </p:sp>
    </p:spTree>
    <p:extLst>
      <p:ext uri="{BB962C8B-B14F-4D97-AF65-F5344CB8AC3E}">
        <p14:creationId xmlns:p14="http://schemas.microsoft.com/office/powerpoint/2010/main" xmlns="" val="624296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395536" y="802205"/>
            <a:ext cx="8532808" cy="432048"/>
          </a:xfrm>
        </p:spPr>
        <p:txBody>
          <a:bodyPr/>
          <a:lstStyle/>
          <a:p>
            <a:pPr marL="0" indent="0" algn="l">
              <a:buNone/>
            </a:pPr>
            <a:r>
              <a:rPr lang="fr-FR" sz="2550">
                <a:latin typeface="+mj-lt"/>
                <a:ea typeface="+mj-ea"/>
                <a:cs typeface="+mj-cs"/>
              </a:rPr>
              <a:t>Consulter les résultats de recherche </a:t>
            </a:r>
          </a:p>
        </p:txBody>
      </p:sp>
      <p:sp>
        <p:nvSpPr>
          <p:cNvPr id="5" name="Espace réservé du texte 4"/>
          <p:cNvSpPr>
            <a:spLocks noGrp="1"/>
          </p:cNvSpPr>
          <p:nvPr>
            <p:ph type="body" sz="quarter" idx="15"/>
          </p:nvPr>
        </p:nvSpPr>
        <p:spPr>
          <a:xfrm>
            <a:off x="179512" y="1357772"/>
            <a:ext cx="2736304" cy="3374218"/>
          </a:xfrm>
        </p:spPr>
        <p:txBody>
          <a:bodyPr/>
          <a:lstStyle/>
          <a:p>
            <a:pPr lvl="0" defTabSz="457200">
              <a:spcBef>
                <a:spcPct val="20000"/>
              </a:spcBef>
              <a:spcAft>
                <a:spcPts val="0"/>
              </a:spcAft>
              <a:buClr>
                <a:srgbClr val="FF0000"/>
              </a:buClr>
              <a:buSzPct val="100000"/>
              <a:defRPr/>
            </a:pPr>
            <a:r>
              <a:rPr lang="fr-FR" sz="1400" b="1" dirty="0">
                <a:latin typeface="Calibri"/>
              </a:rPr>
              <a:t>Pour chaque formation trouvée :</a:t>
            </a:r>
          </a:p>
          <a:p>
            <a:pPr lvl="0" defTabSz="457200">
              <a:spcBef>
                <a:spcPct val="20000"/>
              </a:spcBef>
              <a:spcAft>
                <a:spcPts val="0"/>
              </a:spcAft>
              <a:buClr>
                <a:srgbClr val="FF0000"/>
              </a:buClr>
              <a:buSzPct val="100000"/>
              <a:defRPr/>
            </a:pPr>
            <a:endParaRPr lang="fr-FR" sz="1400" b="1" dirty="0">
              <a:latin typeface="Calibri"/>
            </a:endParaRPr>
          </a:p>
          <a:p>
            <a:pPr marL="169863" lvl="1" indent="-169863" defTabSz="457200">
              <a:spcBef>
                <a:spcPct val="20000"/>
              </a:spcBef>
              <a:spcAft>
                <a:spcPts val="0"/>
              </a:spcAft>
              <a:buClr>
                <a:srgbClr val="FF0000"/>
              </a:buClr>
              <a:buFont typeface="Arial-ItalicMT" charset="0"/>
              <a:buChar char="&gt;"/>
              <a:defRPr/>
            </a:pPr>
            <a:r>
              <a:rPr lang="fr-FR" sz="1100" dirty="0">
                <a:solidFill>
                  <a:srgbClr val="0C5076"/>
                </a:solidFill>
                <a:latin typeface="Calibri"/>
              </a:rPr>
              <a:t>Le </a:t>
            </a:r>
            <a:r>
              <a:rPr lang="fr-FR" sz="1100" b="1" dirty="0">
                <a:solidFill>
                  <a:srgbClr val="0C5076"/>
                </a:solidFill>
                <a:latin typeface="Calibri"/>
              </a:rPr>
              <a:t>nombre de places </a:t>
            </a:r>
            <a:r>
              <a:rPr lang="fr-FR" sz="1100" dirty="0">
                <a:solidFill>
                  <a:srgbClr val="0C5076"/>
                </a:solidFill>
                <a:latin typeface="Calibri"/>
              </a:rPr>
              <a:t>disponibles en 2021 (visible à partir du 20 janvier 2021) </a:t>
            </a:r>
          </a:p>
          <a:p>
            <a:pPr marL="169863" lvl="1" indent="-169863" defTabSz="457200">
              <a:spcBef>
                <a:spcPct val="20000"/>
              </a:spcBef>
              <a:spcAft>
                <a:spcPts val="0"/>
              </a:spcAft>
              <a:buClr>
                <a:srgbClr val="FF0000"/>
              </a:buClr>
              <a:buFont typeface="Arial-ItalicMT" charset="0"/>
              <a:buChar char="&gt;"/>
              <a:defRPr/>
            </a:pPr>
            <a:endParaRPr lang="fr-FR" sz="1100" dirty="0">
              <a:solidFill>
                <a:srgbClr val="0C5076"/>
              </a:solidFill>
              <a:latin typeface="Calibri"/>
            </a:endParaRPr>
          </a:p>
          <a:p>
            <a:pPr marL="169863" lvl="1" indent="-169863" defTabSz="457200">
              <a:spcBef>
                <a:spcPct val="20000"/>
              </a:spcBef>
              <a:spcAft>
                <a:spcPts val="0"/>
              </a:spcAft>
              <a:buClr>
                <a:srgbClr val="FF0000"/>
              </a:buClr>
              <a:buFont typeface="Arial-ItalicMT" charset="0"/>
              <a:buChar char="&gt;"/>
              <a:defRPr/>
            </a:pPr>
            <a:r>
              <a:rPr lang="fr-FR" sz="1100" dirty="0">
                <a:solidFill>
                  <a:srgbClr val="0C5076"/>
                </a:solidFill>
                <a:latin typeface="Calibri"/>
              </a:rPr>
              <a:t>Le </a:t>
            </a:r>
            <a:r>
              <a:rPr lang="fr-FR" sz="1100" b="1" dirty="0">
                <a:solidFill>
                  <a:srgbClr val="0C5076"/>
                </a:solidFill>
                <a:latin typeface="Calibri"/>
              </a:rPr>
              <a:t>taux d'accès </a:t>
            </a:r>
            <a:r>
              <a:rPr lang="fr-FR" sz="1100" dirty="0">
                <a:solidFill>
                  <a:srgbClr val="0C5076"/>
                </a:solidFill>
                <a:latin typeface="Calibri"/>
              </a:rPr>
              <a:t>en 2020, c'est à dire la proportion de candidats ayant reçu une proposition d'admission en phase principale</a:t>
            </a:r>
          </a:p>
          <a:p>
            <a:pPr marL="169863" lvl="1" indent="-169863" defTabSz="457200">
              <a:spcBef>
                <a:spcPct val="20000"/>
              </a:spcBef>
              <a:spcAft>
                <a:spcPts val="0"/>
              </a:spcAft>
              <a:buClr>
                <a:srgbClr val="FF0000"/>
              </a:buClr>
              <a:buFont typeface="Arial-ItalicMT" charset="0"/>
              <a:buChar char="&gt;"/>
              <a:defRPr/>
            </a:pPr>
            <a:endParaRPr lang="fr-FR" sz="1100" dirty="0">
              <a:solidFill>
                <a:srgbClr val="0C5076"/>
              </a:solidFill>
              <a:latin typeface="Calibri"/>
            </a:endParaRPr>
          </a:p>
          <a:p>
            <a:pPr marL="169863" lvl="1" indent="-169863" defTabSz="457200">
              <a:spcBef>
                <a:spcPct val="20000"/>
              </a:spcBef>
              <a:spcAft>
                <a:spcPts val="0"/>
              </a:spcAft>
              <a:buClr>
                <a:srgbClr val="FF0000"/>
              </a:buClr>
              <a:buFont typeface="Arial-ItalicMT" charset="0"/>
              <a:buChar char="&gt;"/>
              <a:defRPr/>
            </a:pPr>
            <a:r>
              <a:rPr lang="fr-FR" sz="1100" dirty="0">
                <a:solidFill>
                  <a:srgbClr val="0C5076"/>
                </a:solidFill>
                <a:latin typeface="Calibri"/>
              </a:rPr>
              <a:t>Le </a:t>
            </a:r>
            <a:r>
              <a:rPr lang="fr-FR" sz="1100" b="1" dirty="0">
                <a:solidFill>
                  <a:srgbClr val="0C5076"/>
                </a:solidFill>
                <a:latin typeface="Calibri"/>
              </a:rPr>
              <a:t>pourcentage de candidats  admis selon le type de baccalauréat </a:t>
            </a:r>
            <a:r>
              <a:rPr lang="fr-FR" sz="1100" dirty="0">
                <a:solidFill>
                  <a:srgbClr val="0C5076"/>
                </a:solidFill>
                <a:latin typeface="Calibri"/>
              </a:rPr>
              <a:t>en 2020</a:t>
            </a:r>
          </a:p>
          <a:p>
            <a:pPr marL="169863" lvl="1" indent="-169863" defTabSz="457200">
              <a:spcBef>
                <a:spcPct val="20000"/>
              </a:spcBef>
              <a:spcAft>
                <a:spcPts val="0"/>
              </a:spcAft>
              <a:buClr>
                <a:srgbClr val="FF0000"/>
              </a:buClr>
              <a:buFont typeface="Arial-ItalicMT" charset="0"/>
              <a:buChar char="&gt;"/>
              <a:defRPr/>
            </a:pPr>
            <a:endParaRPr lang="fr-FR" sz="1100" dirty="0">
              <a:solidFill>
                <a:srgbClr val="0C5076"/>
              </a:solidFill>
              <a:latin typeface="Calibri"/>
            </a:endParaRPr>
          </a:p>
          <a:p>
            <a:pPr marL="180975" lvl="1" indent="-169863" defTabSz="457200">
              <a:spcBef>
                <a:spcPct val="20000"/>
              </a:spcBef>
              <a:spcAft>
                <a:spcPts val="0"/>
              </a:spcAft>
              <a:buClr>
                <a:srgbClr val="FF0000"/>
              </a:buClr>
              <a:buFont typeface="Arial-ItalicMT" charset="0"/>
              <a:buChar char="&gt;"/>
              <a:defRPr/>
            </a:pPr>
            <a:r>
              <a:rPr lang="fr-FR" sz="1100" dirty="0">
                <a:solidFill>
                  <a:srgbClr val="0C5076"/>
                </a:solidFill>
                <a:latin typeface="Calibri"/>
              </a:rPr>
              <a:t>Des </a:t>
            </a:r>
            <a:r>
              <a:rPr lang="fr-FR" sz="1100" b="1" dirty="0">
                <a:solidFill>
                  <a:srgbClr val="0C5076"/>
                </a:solidFill>
                <a:latin typeface="Calibri"/>
              </a:rPr>
              <a:t>suggestions de formations similaires </a:t>
            </a:r>
            <a:r>
              <a:rPr lang="fr-FR" sz="1100" dirty="0">
                <a:solidFill>
                  <a:srgbClr val="0C5076"/>
                </a:solidFill>
                <a:latin typeface="Calibri"/>
              </a:rPr>
              <a:t>pour élargir vos choix</a:t>
            </a:r>
          </a:p>
          <a:p>
            <a:pPr marL="180975" lvl="1" indent="-169863" defTabSz="457200">
              <a:spcBef>
                <a:spcPct val="20000"/>
              </a:spcBef>
              <a:spcAft>
                <a:spcPts val="0"/>
              </a:spcAft>
              <a:buClr>
                <a:srgbClr val="FF0000"/>
              </a:buClr>
              <a:buFont typeface="Arial-ItalicMT" charset="0"/>
              <a:buChar char="&gt;"/>
              <a:defRPr/>
            </a:pPr>
            <a:endParaRPr lang="fr-FR" sz="1100" dirty="0">
              <a:solidFill>
                <a:srgbClr val="0C5076"/>
              </a:solidFill>
              <a:latin typeface="Calibri"/>
            </a:endParaRPr>
          </a:p>
          <a:p>
            <a:pPr marL="180975" lvl="1" indent="-169863" defTabSz="457200">
              <a:spcBef>
                <a:spcPct val="20000"/>
              </a:spcBef>
              <a:spcAft>
                <a:spcPts val="0"/>
              </a:spcAft>
              <a:buClr>
                <a:srgbClr val="FF0000"/>
              </a:buClr>
              <a:buFont typeface="Arial-ItalicMT" charset="0"/>
              <a:buChar char="&gt;"/>
              <a:defRPr/>
            </a:pPr>
            <a:r>
              <a:rPr lang="fr-FR" sz="1100" b="1" dirty="0">
                <a:solidFill>
                  <a:srgbClr val="0C5076"/>
                </a:solidFill>
                <a:latin typeface="Calibri"/>
              </a:rPr>
              <a:t>Un lien pour accéder à la fiche détaillée de la formation</a:t>
            </a:r>
          </a:p>
          <a:p>
            <a:pPr lvl="0"/>
            <a:endParaRPr lang="fr-FR" sz="1200" dirty="0"/>
          </a:p>
        </p:txBody>
      </p:sp>
      <p:sp>
        <p:nvSpPr>
          <p:cNvPr id="7" name="Espace réservé de la date 6"/>
          <p:cNvSpPr>
            <a:spLocks noGrp="1"/>
          </p:cNvSpPr>
          <p:nvPr>
            <p:ph type="dt" sz="half" idx="10"/>
          </p:nvPr>
        </p:nvSpPr>
        <p:spPr/>
        <p:txBody>
          <a:bodyPr/>
          <a:lstStyle/>
          <a:p>
            <a:pPr algn="r"/>
            <a:fld id="{EFA0773D-3F28-40F9-B9EA-54498D76AC91}" type="datetime1">
              <a:rPr lang="fr-FR" cap="all" smtClean="0"/>
              <a:pPr algn="r"/>
              <a:t>01/02/2021</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10</a:t>
            </a:fld>
            <a:endParaRPr lang="fr-F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07702" y="1262828"/>
            <a:ext cx="6028794" cy="331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tangle à coins arrondis 6">
            <a:extLst>
              <a:ext uri="{FF2B5EF4-FFF2-40B4-BE49-F238E27FC236}">
                <a16:creationId xmlns:a16="http://schemas.microsoft.com/office/drawing/2014/main" xmlns="" id="{090BDAAF-278A-4D4F-A550-A89D08EB77EB}"/>
              </a:ext>
            </a:extLst>
          </p:cNvPr>
          <p:cNvSpPr>
            <a:spLocks noChangeArrowheads="1"/>
          </p:cNvSpPr>
          <p:nvPr/>
        </p:nvSpPr>
        <p:spPr bwMode="auto">
          <a:xfrm>
            <a:off x="6458410" y="1703071"/>
            <a:ext cx="552926" cy="240030"/>
          </a:xfrm>
          <a:prstGeom prst="roundRect">
            <a:avLst>
              <a:gd name="adj" fmla="val 16667"/>
            </a:avLst>
          </a:prstGeom>
          <a:noFill/>
          <a:ln w="190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buClr>
                <a:srgbClr val="000000"/>
              </a:buClr>
              <a:buSzPct val="100000"/>
              <a:buFont typeface="Times New Roman" panose="02020603050405020304" pitchFamily="18" charset="0"/>
              <a:buNone/>
            </a:pPr>
            <a:endParaRPr lang="fr-FR" altLang="fr-FR"/>
          </a:p>
        </p:txBody>
      </p:sp>
      <p:sp>
        <p:nvSpPr>
          <p:cNvPr id="11" name="Rectangle à coins arrondis 6">
            <a:extLst>
              <a:ext uri="{FF2B5EF4-FFF2-40B4-BE49-F238E27FC236}">
                <a16:creationId xmlns:a16="http://schemas.microsoft.com/office/drawing/2014/main" xmlns="" id="{9185D677-A416-4134-A7CA-DDDEFE3BDAA0}"/>
              </a:ext>
            </a:extLst>
          </p:cNvPr>
          <p:cNvSpPr>
            <a:spLocks noChangeArrowheads="1"/>
          </p:cNvSpPr>
          <p:nvPr/>
        </p:nvSpPr>
        <p:spPr bwMode="auto">
          <a:xfrm>
            <a:off x="5950235" y="2217419"/>
            <a:ext cx="476101" cy="212681"/>
          </a:xfrm>
          <a:prstGeom prst="roundRect">
            <a:avLst>
              <a:gd name="adj" fmla="val 16667"/>
            </a:avLst>
          </a:prstGeom>
          <a:noFill/>
          <a:ln w="190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buClr>
                <a:srgbClr val="000000"/>
              </a:buClr>
              <a:buSzPct val="100000"/>
              <a:buFont typeface="Times New Roman" panose="02020603050405020304" pitchFamily="18" charset="0"/>
              <a:buNone/>
            </a:pPr>
            <a:endParaRPr lang="fr-FR" altLang="fr-FR"/>
          </a:p>
        </p:txBody>
      </p:sp>
      <p:sp>
        <p:nvSpPr>
          <p:cNvPr id="12" name="Rectangle à coins arrondis 6">
            <a:extLst>
              <a:ext uri="{FF2B5EF4-FFF2-40B4-BE49-F238E27FC236}">
                <a16:creationId xmlns:a16="http://schemas.microsoft.com/office/drawing/2014/main" xmlns="" id="{BAABBFB2-5924-4FB2-A0F6-12AB1DB4FC01}"/>
              </a:ext>
            </a:extLst>
          </p:cNvPr>
          <p:cNvSpPr>
            <a:spLocks noChangeArrowheads="1"/>
          </p:cNvSpPr>
          <p:nvPr/>
        </p:nvSpPr>
        <p:spPr bwMode="auto">
          <a:xfrm>
            <a:off x="5985985" y="2921082"/>
            <a:ext cx="982061" cy="204515"/>
          </a:xfrm>
          <a:prstGeom prst="roundRect">
            <a:avLst>
              <a:gd name="adj" fmla="val 16667"/>
            </a:avLst>
          </a:prstGeom>
          <a:noFill/>
          <a:ln w="190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buClr>
                <a:srgbClr val="000000"/>
              </a:buClr>
              <a:buSzPct val="100000"/>
              <a:buFont typeface="Times New Roman" panose="02020603050405020304" pitchFamily="18" charset="0"/>
              <a:buNone/>
            </a:pPr>
            <a:endParaRPr lang="fr-FR" altLang="fr-FR"/>
          </a:p>
        </p:txBody>
      </p:sp>
      <p:sp>
        <p:nvSpPr>
          <p:cNvPr id="13" name="Rectangle à coins arrondis 6">
            <a:extLst>
              <a:ext uri="{FF2B5EF4-FFF2-40B4-BE49-F238E27FC236}">
                <a16:creationId xmlns:a16="http://schemas.microsoft.com/office/drawing/2014/main" xmlns="" id="{51D5AF8F-098C-4078-A9E4-040DE3C7EFEB}"/>
              </a:ext>
            </a:extLst>
          </p:cNvPr>
          <p:cNvSpPr>
            <a:spLocks noChangeArrowheads="1"/>
          </p:cNvSpPr>
          <p:nvPr/>
        </p:nvSpPr>
        <p:spPr bwMode="auto">
          <a:xfrm>
            <a:off x="4509136" y="2912433"/>
            <a:ext cx="788669" cy="212681"/>
          </a:xfrm>
          <a:prstGeom prst="roundRect">
            <a:avLst>
              <a:gd name="adj" fmla="val 16667"/>
            </a:avLst>
          </a:prstGeom>
          <a:noFill/>
          <a:ln w="190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buClr>
                <a:srgbClr val="000000"/>
              </a:buClr>
              <a:buSzPct val="100000"/>
              <a:buFont typeface="Times New Roman" panose="02020603050405020304" pitchFamily="18" charset="0"/>
              <a:buNone/>
            </a:pPr>
            <a:endParaRPr lang="fr-FR" altLang="fr-FR"/>
          </a:p>
        </p:txBody>
      </p:sp>
      <p:sp>
        <p:nvSpPr>
          <p:cNvPr id="14" name="Rectangle à coins arrondis 6">
            <a:extLst>
              <a:ext uri="{FF2B5EF4-FFF2-40B4-BE49-F238E27FC236}">
                <a16:creationId xmlns:a16="http://schemas.microsoft.com/office/drawing/2014/main" xmlns="" id="{9C3FBEB9-9EB5-4852-8320-D7D427C16A1B}"/>
              </a:ext>
            </a:extLst>
          </p:cNvPr>
          <p:cNvSpPr>
            <a:spLocks noChangeArrowheads="1"/>
          </p:cNvSpPr>
          <p:nvPr/>
        </p:nvSpPr>
        <p:spPr bwMode="auto">
          <a:xfrm>
            <a:off x="4080510" y="3910468"/>
            <a:ext cx="428626" cy="192759"/>
          </a:xfrm>
          <a:prstGeom prst="roundRect">
            <a:avLst>
              <a:gd name="adj" fmla="val 16667"/>
            </a:avLst>
          </a:prstGeom>
          <a:noFill/>
          <a:ln w="190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buClr>
                <a:srgbClr val="000000"/>
              </a:buClr>
              <a:buSzPct val="100000"/>
              <a:buFont typeface="Times New Roman" panose="02020603050405020304" pitchFamily="18" charset="0"/>
              <a:buNone/>
            </a:pPr>
            <a:endParaRPr lang="fr-FR" altLang="fr-FR"/>
          </a:p>
        </p:txBody>
      </p:sp>
    </p:spTree>
    <p:extLst>
      <p:ext uri="{BB962C8B-B14F-4D97-AF65-F5344CB8AC3E}">
        <p14:creationId xmlns:p14="http://schemas.microsoft.com/office/powerpoint/2010/main" xmlns="" val="303792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down)">
                                      <p:cBhvr>
                                        <p:cTn id="7" dur="500"/>
                                        <p:tgtEl>
                                          <p:spTgt spid="5">
                                            <p:txEl>
                                              <p:pRg st="2" end="2"/>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wipe(down)">
                                      <p:cBhvr>
                                        <p:cTn id="14" dur="500"/>
                                        <p:tgtEl>
                                          <p:spTgt spid="5">
                                            <p:txEl>
                                              <p:pRg st="4" end="4"/>
                                            </p:txEl>
                                          </p:spTgt>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down)">
                                      <p:cBhvr>
                                        <p:cTn id="22" dur="500"/>
                                        <p:tgtEl>
                                          <p:spTgt spid="5">
                                            <p:txEl>
                                              <p:pRg st="6" end="6"/>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
                                            <p:txEl>
                                              <p:pRg st="8" end="8"/>
                                            </p:txEl>
                                          </p:spTgt>
                                        </p:tgtEl>
                                        <p:attrNameLst>
                                          <p:attrName>style.visibility</p:attrName>
                                        </p:attrNameLst>
                                      </p:cBhvr>
                                      <p:to>
                                        <p:strVal val="visible"/>
                                      </p:to>
                                    </p:set>
                                    <p:animEffect transition="in" filter="wipe(down)">
                                      <p:cBhvr>
                                        <p:cTn id="30" dur="500"/>
                                        <p:tgtEl>
                                          <p:spTgt spid="5">
                                            <p:txEl>
                                              <p:pRg st="8" end="8"/>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5">
                                            <p:txEl>
                                              <p:pRg st="10" end="10"/>
                                            </p:txEl>
                                          </p:spTgt>
                                        </p:tgtEl>
                                        <p:attrNameLst>
                                          <p:attrName>style.visibility</p:attrName>
                                        </p:attrNameLst>
                                      </p:cBhvr>
                                      <p:to>
                                        <p:strVal val="visible"/>
                                      </p:to>
                                    </p:set>
                                    <p:animEffect transition="in" filter="wipe(down)">
                                      <p:cBhvr>
                                        <p:cTn id="38" dur="500"/>
                                        <p:tgtEl>
                                          <p:spTgt spid="5">
                                            <p:txEl>
                                              <p:pRg st="10" end="10"/>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395536" y="771550"/>
            <a:ext cx="8532808" cy="432048"/>
          </a:xfrm>
        </p:spPr>
        <p:txBody>
          <a:bodyPr/>
          <a:lstStyle/>
          <a:p>
            <a:pPr marL="0" indent="0" algn="l">
              <a:buNone/>
            </a:pPr>
            <a:r>
              <a:rPr lang="fr-FR" sz="2400">
                <a:latin typeface="+mj-lt"/>
                <a:ea typeface="+mj-ea"/>
                <a:cs typeface="+mj-cs"/>
              </a:rPr>
              <a:t>Consulter la fiche de présentation d’une formation</a:t>
            </a:r>
          </a:p>
        </p:txBody>
      </p:sp>
      <p:sp>
        <p:nvSpPr>
          <p:cNvPr id="4" name="Espace réservé du texte 3"/>
          <p:cNvSpPr>
            <a:spLocks noGrp="1"/>
          </p:cNvSpPr>
          <p:nvPr>
            <p:ph type="body" sz="quarter" idx="14"/>
          </p:nvPr>
        </p:nvSpPr>
        <p:spPr>
          <a:xfrm>
            <a:off x="323528" y="1200125"/>
            <a:ext cx="8601301" cy="3531865"/>
          </a:xfrm>
        </p:spPr>
        <p:txBody>
          <a:bodyPr/>
          <a:lstStyle/>
          <a:p>
            <a:pPr marL="171450" lvl="0" indent="-171450">
              <a:buClr>
                <a:srgbClr val="ED7454"/>
              </a:buClr>
              <a:buFont typeface="Arial" panose="020B0604020202020204" pitchFamily="34" charset="0"/>
              <a:buChar char="•"/>
            </a:pPr>
            <a:r>
              <a:rPr lang="fr-FR" sz="1200" b="1">
                <a:solidFill>
                  <a:srgbClr val="ED7454"/>
                </a:solidFill>
              </a:rPr>
              <a:t>La formation </a:t>
            </a:r>
            <a:r>
              <a:rPr lang="fr-FR" sz="1200"/>
              <a:t>: les contenus et l’organisation des enseignements, les langues et options, les dispositifs pédagogiques, les éventuels frais, modalités et calendrier des épreuves écrites/orales prévues par certaines formations sélectives</a:t>
            </a:r>
            <a:br>
              <a:rPr lang="fr-FR" sz="1200"/>
            </a:br>
            <a:endParaRPr lang="fr-FR" sz="800"/>
          </a:p>
          <a:p>
            <a:pPr marL="171450" lvl="0" indent="-171450">
              <a:buClr>
                <a:srgbClr val="ED7454"/>
              </a:buClr>
              <a:buFont typeface="Arial" panose="020B0604020202020204" pitchFamily="34" charset="0"/>
              <a:buChar char="•"/>
            </a:pPr>
            <a:r>
              <a:rPr lang="fr-FR" sz="1200" b="1">
                <a:solidFill>
                  <a:srgbClr val="ED7454"/>
                </a:solidFill>
              </a:rPr>
              <a:t>Les connaissances et compétences attendues </a:t>
            </a:r>
            <a:r>
              <a:rPr lang="fr-FR" sz="1200"/>
              <a:t>: attendus nationaux, attendus complémentaires</a:t>
            </a:r>
            <a:endParaRPr lang="fr-FR" sz="1200">
              <a:cs typeface="Arial"/>
            </a:endParaRPr>
          </a:p>
          <a:p>
            <a:pPr marL="182245" lvl="0">
              <a:buClr>
                <a:srgbClr val="ED7454"/>
              </a:buClr>
            </a:pPr>
            <a:r>
              <a:rPr lang="fr-FR" sz="1200" u="sng"/>
              <a:t>Une rubrique « Bac 2021 » : des conseils sur les spécialités et options recommandées par les formations pour réussir </a:t>
            </a:r>
            <a:br>
              <a:rPr lang="fr-FR" sz="1200" u="sng"/>
            </a:br>
            <a:endParaRPr lang="fr-FR" sz="800" b="1" u="sng">
              <a:solidFill>
                <a:srgbClr val="F28E65"/>
              </a:solidFill>
              <a:cs typeface="Arial"/>
            </a:endParaRPr>
          </a:p>
          <a:p>
            <a:pPr marL="171450" lvl="0" indent="-171450">
              <a:buClr>
                <a:srgbClr val="ED7454"/>
              </a:buClr>
              <a:buFont typeface="Arial" panose="020B0604020202020204" pitchFamily="34" charset="0"/>
              <a:buChar char="•"/>
            </a:pPr>
            <a:r>
              <a:rPr lang="fr-FR" sz="1200" b="1">
                <a:solidFill>
                  <a:srgbClr val="ED7454"/>
                </a:solidFill>
              </a:rPr>
              <a:t>Les critères généraux d’examen des vœux</a:t>
            </a:r>
            <a:r>
              <a:rPr lang="fr-FR" sz="1200" b="1"/>
              <a:t> </a:t>
            </a:r>
            <a:r>
              <a:rPr lang="fr-FR" sz="1200"/>
              <a:t>pris en compte pour l’analyse du dossier (résultats académiques, compétences académiques, savoir-être, motivation et cohérence du projet ….)</a:t>
            </a:r>
            <a:endParaRPr lang="fr-FR" sz="1200">
              <a:cs typeface="Arial"/>
            </a:endParaRPr>
          </a:p>
          <a:p>
            <a:pPr marL="182245">
              <a:buClr>
                <a:srgbClr val="ED7454"/>
              </a:buClr>
            </a:pPr>
            <a:r>
              <a:rPr lang="fr-FR" sz="1200" u="sng"/>
              <a:t>Des informations sur le processus d’examen des vœux </a:t>
            </a:r>
            <a:r>
              <a:rPr lang="fr-FR" sz="1200"/>
              <a:t>: explications sur le fonctionnement d’une commission d’examen des vœux, informations sur les taux légaux mis en œuvre  (ex : taux minimum de lycéens boursiers admis)</a:t>
            </a:r>
            <a:br>
              <a:rPr lang="fr-FR" sz="1200"/>
            </a:br>
            <a:endParaRPr lang="fr-FR" sz="800">
              <a:cs typeface="Arial"/>
            </a:endParaRPr>
          </a:p>
          <a:p>
            <a:pPr marL="171450" indent="-171450">
              <a:buClr>
                <a:srgbClr val="ED7454"/>
              </a:buClr>
              <a:buFont typeface="Arial" panose="020B0604020202020204" pitchFamily="34" charset="0"/>
              <a:buChar char="•"/>
            </a:pPr>
            <a:r>
              <a:rPr lang="fr-FR" sz="1200" b="1">
                <a:solidFill>
                  <a:srgbClr val="ED7454"/>
                </a:solidFill>
              </a:rPr>
              <a:t>Les débouchés </a:t>
            </a:r>
            <a:r>
              <a:rPr lang="fr-FR" sz="1200"/>
              <a:t>: possibilités de poursuite d’études et, à partir du 20 janvier 2021, des indicateurs calculés au niveau national en termes de réussite et d’insertion professionnelle </a:t>
            </a:r>
            <a:endParaRPr lang="fr-FR" sz="1200">
              <a:cs typeface="Arial"/>
            </a:endParaRPr>
          </a:p>
          <a:p>
            <a:pPr marL="171450" indent="-171450">
              <a:buClr>
                <a:srgbClr val="ED7454"/>
              </a:buClr>
              <a:buFont typeface="Arial" panose="020B0604020202020204" pitchFamily="34" charset="0"/>
              <a:buChar char="•"/>
            </a:pPr>
            <a:r>
              <a:rPr lang="fr-FR" sz="1200" b="1">
                <a:solidFill>
                  <a:srgbClr val="ED7454"/>
                </a:solidFill>
              </a:rPr>
              <a:t>Les contacts des référents de la formation </a:t>
            </a:r>
            <a:r>
              <a:rPr lang="fr-FR" sz="1200"/>
              <a:t>(référent handicap, responsable pédagogique, étudiants ambassadeurs…)</a:t>
            </a:r>
            <a:endParaRPr lang="fr-FR" sz="1200">
              <a:cs typeface="Arial"/>
            </a:endParaRPr>
          </a:p>
          <a:p>
            <a:pPr marL="171450" lvl="0" indent="-171450">
              <a:buClr>
                <a:srgbClr val="ED7454"/>
              </a:buClr>
              <a:buFont typeface="Arial" panose="020B0604020202020204" pitchFamily="34" charset="0"/>
              <a:buChar char="•"/>
            </a:pPr>
            <a:r>
              <a:rPr lang="fr-FR" sz="1200" b="1">
                <a:solidFill>
                  <a:srgbClr val="ED7454"/>
                </a:solidFill>
              </a:rPr>
              <a:t>Les dates des Journées portes ouvertes ou journées d’immersion</a:t>
            </a:r>
            <a:endParaRPr lang="fr-FR" sz="1200" b="1">
              <a:solidFill>
                <a:srgbClr val="ED7454"/>
              </a:solidFill>
              <a:cs typeface="Arial"/>
            </a:endParaRPr>
          </a:p>
          <a:p>
            <a:pPr marL="171450" indent="-171450">
              <a:buClr>
                <a:srgbClr val="ED7454"/>
              </a:buClr>
              <a:buFont typeface="Arial" panose="020B0604020202020204" pitchFamily="34" charset="0"/>
              <a:buChar char="•"/>
            </a:pPr>
            <a:r>
              <a:rPr lang="fr-FR" sz="1200" b="1">
                <a:solidFill>
                  <a:srgbClr val="ED7454"/>
                </a:solidFill>
              </a:rPr>
              <a:t>Les chiffres clés  :  </a:t>
            </a:r>
            <a:r>
              <a:rPr lang="fr-FR" sz="1200"/>
              <a:t>l’admission en 2020, le nombre de places en 2021 (à partir du 20 janvier 2021)</a:t>
            </a:r>
            <a:endParaRPr lang="fr-FR" sz="1200">
              <a:cs typeface="Arial"/>
            </a:endParaRPr>
          </a:p>
        </p:txBody>
      </p:sp>
      <p:sp>
        <p:nvSpPr>
          <p:cNvPr id="7" name="Espace réservé de la date 6"/>
          <p:cNvSpPr>
            <a:spLocks noGrp="1"/>
          </p:cNvSpPr>
          <p:nvPr>
            <p:ph type="dt" sz="half" idx="10"/>
          </p:nvPr>
        </p:nvSpPr>
        <p:spPr/>
        <p:txBody>
          <a:bodyPr/>
          <a:lstStyle/>
          <a:p>
            <a:pPr algn="r"/>
            <a:fld id="{EFA0773D-3F28-40F9-B9EA-54498D76AC91}" type="datetime1">
              <a:rPr lang="fr-FR" cap="all" smtClean="0"/>
              <a:pPr algn="r"/>
              <a:t>01/02/2021</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11</a:t>
            </a:fld>
            <a:endParaRPr lang="fr-FR"/>
          </a:p>
        </p:txBody>
      </p:sp>
    </p:spTree>
    <p:extLst>
      <p:ext uri="{BB962C8B-B14F-4D97-AF65-F5344CB8AC3E}">
        <p14:creationId xmlns:p14="http://schemas.microsoft.com/office/powerpoint/2010/main" xmlns="" val="2204785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Consolider son projet d’orientation </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01/02/2021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12</a:t>
            </a:fld>
            <a:endParaRPr lang="fr-FR"/>
          </a:p>
        </p:txBody>
      </p:sp>
      <p:sp>
        <p:nvSpPr>
          <p:cNvPr id="8" name="ZoneTexte 7"/>
          <p:cNvSpPr txBox="1"/>
          <p:nvPr/>
        </p:nvSpPr>
        <p:spPr>
          <a:xfrm>
            <a:off x="1043609" y="3301213"/>
            <a:ext cx="6840760" cy="1421928"/>
          </a:xfrm>
          <a:prstGeom prst="rect">
            <a:avLst/>
          </a:prstGeom>
          <a:noFill/>
        </p:spPr>
        <p:txBody>
          <a:bodyPr wrap="square" rtlCol="0">
            <a:spAutoFit/>
          </a:bodyPr>
          <a:lstStyle/>
          <a:p>
            <a:pPr marL="177800" lvl="0" indent="-177800" fontAlgn="base">
              <a:spcBef>
                <a:spcPct val="20000"/>
              </a:spcBef>
              <a:spcAft>
                <a:spcPct val="0"/>
              </a:spcAft>
              <a:buSzPct val="100000"/>
              <a:buBlip>
                <a:blip r:embed="rId2"/>
              </a:buBlip>
            </a:pPr>
            <a:r>
              <a:rPr lang="fr-FR" altLang="fr-FR" sz="1600">
                <a:solidFill>
                  <a:srgbClr val="3D566E"/>
                </a:solidFill>
              </a:rPr>
              <a:t> </a:t>
            </a:r>
            <a:r>
              <a:rPr lang="fr-FR" altLang="fr-FR" sz="1600" b="1">
                <a:solidFill>
                  <a:srgbClr val="0C5076"/>
                </a:solidFill>
              </a:rPr>
              <a:t>à prendre en compte par le lycéen et sa famille pour réfléchir sur son projet de poursuite d’études et formuler des vœux </a:t>
            </a:r>
          </a:p>
          <a:p>
            <a:pPr lvl="0" fontAlgn="base">
              <a:spcBef>
                <a:spcPct val="20000"/>
              </a:spcBef>
              <a:spcAft>
                <a:spcPct val="0"/>
              </a:spcAft>
              <a:buSzPct val="100000"/>
            </a:pPr>
            <a:endParaRPr lang="fr-FR" altLang="fr-FR" sz="1600">
              <a:solidFill>
                <a:srgbClr val="0C5076"/>
              </a:solidFill>
            </a:endParaRPr>
          </a:p>
          <a:p>
            <a:pPr marL="177800" lvl="0" indent="-177800" fontAlgn="base">
              <a:spcBef>
                <a:spcPct val="20000"/>
              </a:spcBef>
              <a:spcAft>
                <a:spcPct val="0"/>
              </a:spcAft>
              <a:buSzPct val="100000"/>
              <a:buBlip>
                <a:blip r:embed="rId2"/>
              </a:buBlip>
            </a:pPr>
            <a:r>
              <a:rPr lang="fr-FR" altLang="fr-FR" sz="1600" b="1">
                <a:solidFill>
                  <a:srgbClr val="0C5076"/>
                </a:solidFill>
              </a:rPr>
              <a:t>à discuter avec les professeurs, professeurs principaux et les psychologues de l’Education nationale </a:t>
            </a:r>
          </a:p>
        </p:txBody>
      </p:sp>
      <p:sp>
        <p:nvSpPr>
          <p:cNvPr id="9" name="Flèche vers le bas 8"/>
          <p:cNvSpPr/>
          <p:nvPr/>
        </p:nvSpPr>
        <p:spPr>
          <a:xfrm>
            <a:off x="4139992" y="2607830"/>
            <a:ext cx="360000" cy="684000"/>
          </a:xfrm>
          <a:prstGeom prst="downArrow">
            <a:avLst/>
          </a:prstGeom>
          <a:solidFill>
            <a:srgbClr val="3D566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à coins arrondis 2"/>
          <p:cNvSpPr/>
          <p:nvPr/>
        </p:nvSpPr>
        <p:spPr>
          <a:xfrm>
            <a:off x="1331640" y="1440919"/>
            <a:ext cx="6336704" cy="1166911"/>
          </a:xfrm>
          <a:prstGeom prst="roundRect">
            <a:avLst/>
          </a:prstGeom>
          <a:solidFill>
            <a:srgbClr val="ED7454"/>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auto">
              <a:spcBef>
                <a:spcPts val="0"/>
              </a:spcBef>
              <a:spcAft>
                <a:spcPts val="0"/>
              </a:spcAft>
              <a:defRPr/>
            </a:pPr>
            <a:r>
              <a:rPr lang="fr-FR" sz="1400" b="1">
                <a:solidFill>
                  <a:srgbClr val="0C5076"/>
                </a:solidFill>
              </a:rPr>
              <a:t>Attendus, critères généraux d’examen des vœux, taux d’accès, nombre de places, taux de réussite, débouchés et insertion professionnelle … </a:t>
            </a:r>
          </a:p>
          <a:p>
            <a:pPr algn="ctr" fontAlgn="auto">
              <a:spcBef>
                <a:spcPts val="0"/>
              </a:spcBef>
              <a:spcAft>
                <a:spcPts val="0"/>
              </a:spcAft>
              <a:defRPr/>
            </a:pPr>
            <a:endParaRPr lang="fr-FR" sz="1400" b="1" cap="all">
              <a:solidFill>
                <a:srgbClr val="0C5076"/>
              </a:solidFill>
            </a:endParaRPr>
          </a:p>
          <a:p>
            <a:pPr algn="ctr" fontAlgn="auto">
              <a:spcBef>
                <a:spcPts val="0"/>
              </a:spcBef>
              <a:spcAft>
                <a:spcPts val="0"/>
              </a:spcAft>
              <a:defRPr/>
            </a:pPr>
            <a:r>
              <a:rPr lang="fr-FR" sz="1400" b="1" cap="all">
                <a:solidFill>
                  <a:srgbClr val="0C5076"/>
                </a:solidFill>
              </a:rPr>
              <a:t>ces données sont essentielles </a:t>
            </a:r>
          </a:p>
        </p:txBody>
      </p:sp>
    </p:spTree>
    <p:extLst>
      <p:ext uri="{BB962C8B-B14F-4D97-AF65-F5344CB8AC3E}">
        <p14:creationId xmlns:p14="http://schemas.microsoft.com/office/powerpoint/2010/main" xmlns="" val="68426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951670"/>
          </a:xfrm>
        </p:spPr>
        <p:txBody>
          <a:bodyPr/>
          <a:lstStyle/>
          <a:p>
            <a:r>
              <a:rPr lang="fr-FR" sz="2400"/>
              <a:t>L’accompagnement des candidats en situation de handicap ou atteints d’un trouble de santé invalidant </a:t>
            </a:r>
          </a:p>
        </p:txBody>
      </p:sp>
      <p:sp>
        <p:nvSpPr>
          <p:cNvPr id="7" name="Espace réservé de la date 6"/>
          <p:cNvSpPr>
            <a:spLocks noGrp="1"/>
          </p:cNvSpPr>
          <p:nvPr>
            <p:ph type="dt" sz="half" idx="10"/>
          </p:nvPr>
        </p:nvSpPr>
        <p:spPr/>
        <p:txBody>
          <a:bodyPr/>
          <a:lstStyle/>
          <a:p>
            <a:pPr algn="r"/>
            <a:fld id="{73443CCB-DDAF-4D96-85E4-ADA686CFFF6B}" type="datetime1">
              <a:rPr lang="fr-FR" cap="all" smtClean="0"/>
              <a:pPr algn="r"/>
              <a:t>01/02/2021</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13</a:t>
            </a:fld>
            <a:endParaRPr lang="fr-FR"/>
          </a:p>
        </p:txBody>
      </p:sp>
      <p:sp>
        <p:nvSpPr>
          <p:cNvPr id="12" name="Rectangle 11"/>
          <p:cNvSpPr/>
          <p:nvPr/>
        </p:nvSpPr>
        <p:spPr>
          <a:xfrm>
            <a:off x="359999" y="1654805"/>
            <a:ext cx="8424000" cy="3539430"/>
          </a:xfrm>
          <a:prstGeom prst="rect">
            <a:avLst/>
          </a:prstGeom>
        </p:spPr>
        <p:txBody>
          <a:bodyPr wrap="square" lIns="91440" tIns="45720" rIns="91440" bIns="45720" anchor="t">
            <a:spAutoFit/>
          </a:bodyPr>
          <a:lstStyle/>
          <a:p>
            <a:pPr marL="285750" indent="-285750" algn="just">
              <a:buFont typeface="Arial" panose="020B0604020202020204" pitchFamily="34" charset="0"/>
              <a:buChar char="•"/>
            </a:pPr>
            <a:r>
              <a:rPr lang="fr-FR" sz="1600" b="1" dirty="0">
                <a:solidFill>
                  <a:srgbClr val="F28E65"/>
                </a:solidFill>
              </a:rPr>
              <a:t>Les coordonnées d’un référent handicap sur chaque fiche de formation. </a:t>
            </a:r>
            <a:r>
              <a:rPr lang="fr-FR" sz="1600" dirty="0">
                <a:solidFill>
                  <a:srgbClr val="0C5076"/>
                </a:solidFill>
              </a:rPr>
              <a:t>Il est disponible pour répondre aux interrogations des lycéens tout au long de la procédure.</a:t>
            </a:r>
          </a:p>
          <a:p>
            <a:pPr algn="just"/>
            <a:endParaRPr lang="fr-FR" sz="1200" b="1" dirty="0"/>
          </a:p>
          <a:p>
            <a:pPr marL="285750" indent="-285750" algn="just">
              <a:buFont typeface="Arial" panose="020B0604020202020204" pitchFamily="34" charset="0"/>
              <a:buChar char="•"/>
            </a:pPr>
            <a:r>
              <a:rPr lang="fr-FR" sz="1600" b="1" dirty="0">
                <a:solidFill>
                  <a:srgbClr val="F28E65"/>
                </a:solidFill>
              </a:rPr>
              <a:t>Le candidat peut renseigner une fiche de liaison dans son dossier Parcoursup </a:t>
            </a:r>
            <a:r>
              <a:rPr lang="fr-FR" sz="1600" dirty="0">
                <a:solidFill>
                  <a:srgbClr val="0C5076"/>
                </a:solidFill>
              </a:rPr>
              <a:t>pour préciser ses besoins. Cette fiche est </a:t>
            </a:r>
            <a:r>
              <a:rPr lang="fr-FR" sz="1600" b="1" dirty="0">
                <a:solidFill>
                  <a:srgbClr val="F28E65"/>
                </a:solidFill>
              </a:rPr>
              <a:t>facultative</a:t>
            </a:r>
            <a:r>
              <a:rPr lang="fr-FR" sz="1600" dirty="0">
                <a:solidFill>
                  <a:srgbClr val="0C5076"/>
                </a:solidFill>
              </a:rPr>
              <a:t> et n’est </a:t>
            </a:r>
            <a:r>
              <a:rPr lang="fr-FR" sz="1600" b="1" dirty="0">
                <a:solidFill>
                  <a:srgbClr val="F28E65"/>
                </a:solidFill>
              </a:rPr>
              <a:t>pas transmise aux formations </a:t>
            </a:r>
            <a:r>
              <a:rPr lang="fr-FR" sz="1600" dirty="0">
                <a:solidFill>
                  <a:srgbClr val="0C5076"/>
                </a:solidFill>
              </a:rPr>
              <a:t>pour l’examen des vœux </a:t>
            </a:r>
            <a:r>
              <a:rPr lang="fr-FR" sz="1600" dirty="0">
                <a:solidFill>
                  <a:srgbClr val="0C5076"/>
                </a:solidFill>
                <a:sym typeface="Wingdings" panose="05000000000000000000" pitchFamily="2" charset="2"/>
              </a:rPr>
              <a:t> </a:t>
            </a:r>
            <a:r>
              <a:rPr lang="fr-FR" sz="1600" b="1" dirty="0">
                <a:solidFill>
                  <a:srgbClr val="0C5076"/>
                </a:solidFill>
              </a:rPr>
              <a:t>Le candidat pourra la transmettre plus tard à la formation choisie afin de préparer sa rentrée</a:t>
            </a:r>
            <a:r>
              <a:rPr lang="fr-FR" sz="1600" dirty="0">
                <a:solidFill>
                  <a:srgbClr val="0C5076"/>
                </a:solidFill>
              </a:rPr>
              <a:t>. Cela permet d’anticiper son arrivée dans le nouvel établissement.</a:t>
            </a:r>
            <a:endParaRPr lang="fr-FR" sz="1600" dirty="0">
              <a:solidFill>
                <a:srgbClr val="0C5076"/>
              </a:solidFill>
              <a:cs typeface="Arial"/>
            </a:endParaRPr>
          </a:p>
          <a:p>
            <a:endParaRPr lang="fr-FR" sz="1200" b="1" dirty="0"/>
          </a:p>
          <a:p>
            <a:pPr marL="285750" indent="-285750">
              <a:buFont typeface="Arial" panose="020B0604020202020204" pitchFamily="34" charset="0"/>
              <a:buChar char="•"/>
            </a:pPr>
            <a:r>
              <a:rPr lang="fr-FR" sz="1600" b="1" dirty="0">
                <a:solidFill>
                  <a:srgbClr val="F28E65"/>
                </a:solidFill>
              </a:rPr>
              <a:t>A partir du 27 mai 2021, le candidat peut demander au recteur le réexamen de son dossier </a:t>
            </a:r>
            <a:r>
              <a:rPr lang="fr-FR" sz="1600" dirty="0">
                <a:solidFill>
                  <a:srgbClr val="0C5076"/>
                </a:solidFill>
              </a:rPr>
              <a:t>(via la rubrique « contact » dans Parcoursup) s’il ne trouve pas de formation adaptée à ses besoins spécifiques et que sa situation justifie une inscription dans un établissement situé dans une zone géographique déterminée. </a:t>
            </a:r>
            <a:endParaRPr lang="fr-FR" sz="1600" dirty="0">
              <a:solidFill>
                <a:srgbClr val="0C5076"/>
              </a:solidFill>
              <a:cs typeface="Arial"/>
            </a:endParaRPr>
          </a:p>
          <a:p>
            <a:endParaRPr lang="fr-FR" sz="1600" dirty="0"/>
          </a:p>
        </p:txBody>
      </p:sp>
    </p:spTree>
    <p:extLst>
      <p:ext uri="{BB962C8B-B14F-4D97-AF65-F5344CB8AC3E}">
        <p14:creationId xmlns:p14="http://schemas.microsoft.com/office/powerpoint/2010/main" xmlns="" val="481458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01F23053-DAB0-4753-96C9-4533433CEEBB}" type="datetime1">
              <a:rPr lang="fr-FR" cap="all" smtClean="0"/>
              <a:pPr algn="r"/>
              <a:t>01/02/2021</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14</a:t>
            </a:fld>
            <a:endParaRPr lang="fr-FR"/>
          </a:p>
        </p:txBody>
      </p:sp>
      <p:pic>
        <p:nvPicPr>
          <p:cNvPr id="4" name="Imag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951" y="0"/>
            <a:ext cx="9144000" cy="5143500"/>
          </a:xfrm>
          <a:prstGeom prst="rect">
            <a:avLst/>
          </a:prstGeom>
        </p:spPr>
      </p:pic>
    </p:spTree>
    <p:extLst>
      <p:ext uri="{BB962C8B-B14F-4D97-AF65-F5344CB8AC3E}">
        <p14:creationId xmlns:p14="http://schemas.microsoft.com/office/powerpoint/2010/main" xmlns="" val="1890945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62500"/>
          </a:xfrm>
        </p:spPr>
        <p:txBody>
          <a:bodyPr/>
          <a:lstStyle/>
          <a:p>
            <a:r>
              <a:rPr lang="fr-FR" sz="2400"/>
              <a:t>S’inscrire sur Parcoursup </a:t>
            </a:r>
          </a:p>
        </p:txBody>
      </p:sp>
      <p:sp>
        <p:nvSpPr>
          <p:cNvPr id="3" name="Espace réservé du contenu 2"/>
          <p:cNvSpPr>
            <a:spLocks noGrp="1"/>
          </p:cNvSpPr>
          <p:nvPr>
            <p:ph sz="quarter" idx="14"/>
          </p:nvPr>
        </p:nvSpPr>
        <p:spPr>
          <a:xfrm>
            <a:off x="325033" y="1419622"/>
            <a:ext cx="8424000" cy="3327300"/>
          </a:xfrm>
        </p:spPr>
        <p:txBody>
          <a:bodyPr/>
          <a:lstStyle/>
          <a:p>
            <a:pPr marL="177800" lvl="0" indent="-177800" defTabSz="457200">
              <a:spcBef>
                <a:spcPts val="600"/>
              </a:spcBef>
              <a:spcAft>
                <a:spcPts val="600"/>
              </a:spcAft>
              <a:buClr>
                <a:srgbClr val="FF0000"/>
              </a:buClr>
              <a:buSzPct val="100000"/>
              <a:buFont typeface="Lucida Grande"/>
              <a:buChar char="&gt;"/>
            </a:pPr>
            <a:r>
              <a:rPr lang="fr-FR" sz="1800" b="1" dirty="0">
                <a:solidFill>
                  <a:srgbClr val="F28E65"/>
                </a:solidFill>
              </a:rPr>
              <a:t>Une adresse mail valide à consulter régulièrement </a:t>
            </a:r>
            <a:r>
              <a:rPr lang="fr-FR" sz="1800" dirty="0"/>
              <a:t>: pour échanger et recevoir les informations sur votre dossier</a:t>
            </a:r>
            <a:r>
              <a:rPr lang="fr-FR" sz="1800" dirty="0">
                <a:solidFill>
                  <a:srgbClr val="3D566E"/>
                </a:solidFill>
              </a:rPr>
              <a:t> </a:t>
            </a:r>
          </a:p>
          <a:p>
            <a:pPr marL="177800" lvl="0" indent="-177800" defTabSz="457200">
              <a:spcBef>
                <a:spcPts val="600"/>
              </a:spcBef>
              <a:spcAft>
                <a:spcPts val="600"/>
              </a:spcAft>
              <a:buClr>
                <a:srgbClr val="FF0000"/>
              </a:buClr>
              <a:buSzPct val="100000"/>
              <a:buFont typeface="Lucida Grande"/>
              <a:buChar char="&gt;"/>
            </a:pPr>
            <a:r>
              <a:rPr lang="fr-FR" sz="1800" b="1" dirty="0">
                <a:solidFill>
                  <a:srgbClr val="F28E65"/>
                </a:solidFill>
              </a:rPr>
              <a:t>L’INE</a:t>
            </a:r>
            <a:r>
              <a:rPr lang="fr-FR" sz="1800" b="1" dirty="0">
                <a:solidFill>
                  <a:srgbClr val="3D566E"/>
                </a:solidFill>
              </a:rPr>
              <a:t> </a:t>
            </a:r>
            <a:r>
              <a:rPr lang="fr-FR" sz="1800" dirty="0"/>
              <a:t>(identifiant national élève) : sur les bulletins scolaires ou le relevé de notes des épreuves anticipées du baccalauréat </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5" name="Espace réservé de la date 4"/>
          <p:cNvSpPr>
            <a:spLocks noGrp="1"/>
          </p:cNvSpPr>
          <p:nvPr>
            <p:ph type="dt" sz="half" idx="10"/>
          </p:nvPr>
        </p:nvSpPr>
        <p:spPr/>
        <p:txBody>
          <a:bodyPr/>
          <a:lstStyle/>
          <a:p>
            <a:pPr algn="r"/>
            <a:fld id="{F293E1CA-12F5-42CE-967D-320A6ECEDC21}" type="datetime1">
              <a:rPr lang="fr-FR" cap="all" smtClean="0"/>
              <a:pPr algn="r"/>
              <a:t>01/02/2021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15</a:t>
            </a:fld>
            <a:endParaRPr lang="fr-FR"/>
          </a:p>
        </p:txBody>
      </p:sp>
      <p:sp>
        <p:nvSpPr>
          <p:cNvPr id="7" name="Rectangle 6"/>
          <p:cNvSpPr/>
          <p:nvPr/>
        </p:nvSpPr>
        <p:spPr>
          <a:xfrm>
            <a:off x="308852" y="3174307"/>
            <a:ext cx="8605993" cy="914400"/>
          </a:xfrm>
          <a:prstGeom prst="rect">
            <a:avLst/>
          </a:prstGeom>
          <a:solidFill>
            <a:srgbClr val="0C5076"/>
          </a:solidFill>
          <a:ln>
            <a:solidFill>
              <a:srgbClr val="0C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600" b="1" i="1" dirty="0">
                <a:solidFill>
                  <a:schemeClr val="bg1"/>
                </a:solidFill>
              </a:rPr>
              <a:t>Important : renseignez un numéro de portable </a:t>
            </a:r>
            <a:r>
              <a:rPr lang="fr-FR" sz="1600" i="1" dirty="0">
                <a:solidFill>
                  <a:schemeClr val="bg1"/>
                </a:solidFill>
              </a:rPr>
              <a:t>pour recevoir les alertes envoyées par la plateforme. </a:t>
            </a:r>
            <a:r>
              <a:rPr lang="fr-FR" sz="1600" b="1" i="1" dirty="0">
                <a:solidFill>
                  <a:schemeClr val="bg1"/>
                </a:solidFill>
              </a:rPr>
              <a:t>Les </a:t>
            </a:r>
            <a:r>
              <a:rPr lang="fr-FR" b="1" dirty="0">
                <a:solidFill>
                  <a:srgbClr val="F28E65"/>
                </a:solidFill>
              </a:rPr>
              <a:t>parents ou tuteurs légaux </a:t>
            </a:r>
            <a:r>
              <a:rPr lang="fr-FR" sz="1600" i="1" dirty="0">
                <a:solidFill>
                  <a:schemeClr val="bg1"/>
                </a:solidFill>
              </a:rPr>
              <a:t>peuvent également renseigner leur numéro de portable pour recevoir les mêmes alertes </a:t>
            </a:r>
            <a:r>
              <a:rPr lang="fr-FR" sz="1600" i="1" dirty="0" err="1">
                <a:solidFill>
                  <a:schemeClr val="bg1"/>
                </a:solidFill>
              </a:rPr>
              <a:t>Parcoursup</a:t>
            </a:r>
            <a:r>
              <a:rPr lang="fr-FR" sz="1600" i="1" dirty="0">
                <a:solidFill>
                  <a:schemeClr val="bg1"/>
                </a:solidFill>
              </a:rPr>
              <a:t>. </a:t>
            </a:r>
          </a:p>
        </p:txBody>
      </p:sp>
    </p:spTree>
    <p:extLst>
      <p:ext uri="{BB962C8B-B14F-4D97-AF65-F5344CB8AC3E}">
        <p14:creationId xmlns:p14="http://schemas.microsoft.com/office/powerpoint/2010/main" xmlns="" val="3463941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400"/>
              <a:t>Formuler des vœux sur Parcoursup </a:t>
            </a:r>
          </a:p>
        </p:txBody>
      </p:sp>
      <p:sp>
        <p:nvSpPr>
          <p:cNvPr id="3" name="Espace réservé du contenu 2"/>
          <p:cNvSpPr>
            <a:spLocks noGrp="1"/>
          </p:cNvSpPr>
          <p:nvPr>
            <p:ph sz="quarter" idx="14"/>
          </p:nvPr>
        </p:nvSpPr>
        <p:spPr>
          <a:xfrm>
            <a:off x="311399" y="1477324"/>
            <a:ext cx="8422491" cy="2678601"/>
          </a:xfrm>
        </p:spPr>
        <p:txBody>
          <a:bodyPr/>
          <a:lstStyle/>
          <a:p>
            <a:pPr defTabSz="457200">
              <a:spcBef>
                <a:spcPts val="600"/>
              </a:spcBef>
              <a:spcAft>
                <a:spcPts val="600"/>
              </a:spcAft>
              <a:buClr>
                <a:srgbClr val="FF0000"/>
              </a:buClr>
              <a:buSzPct val="100000"/>
              <a:defRPr/>
            </a:pPr>
            <a:r>
              <a:rPr lang="fr-FR" sz="1800" b="1" dirty="0">
                <a:solidFill>
                  <a:srgbClr val="EC130E"/>
                </a:solidFill>
              </a:rPr>
              <a:t>&gt; </a:t>
            </a:r>
            <a:r>
              <a:rPr lang="fr-FR" sz="1800" b="1" dirty="0">
                <a:solidFill>
                  <a:srgbClr val="F28E65"/>
                </a:solidFill>
              </a:rPr>
              <a:t>Jusqu’à 10 vœux </a:t>
            </a:r>
            <a:r>
              <a:rPr lang="fr-FR" sz="1600" dirty="0">
                <a:solidFill>
                  <a:srgbClr val="3D566E"/>
                </a:solidFill>
              </a:rPr>
              <a:t> </a:t>
            </a:r>
            <a:r>
              <a:rPr lang="fr-FR" sz="1600" dirty="0"/>
              <a:t>et</a:t>
            </a:r>
            <a:r>
              <a:rPr lang="fr-FR" sz="1600" dirty="0">
                <a:solidFill>
                  <a:srgbClr val="3D566E"/>
                </a:solidFill>
              </a:rPr>
              <a:t> </a:t>
            </a:r>
            <a:r>
              <a:rPr lang="fr-FR" sz="1800" b="1" dirty="0">
                <a:solidFill>
                  <a:srgbClr val="F28E65"/>
                </a:solidFill>
              </a:rPr>
              <a:t>10 vœux supplémentaires pour des formations en apprentissage </a:t>
            </a:r>
          </a:p>
          <a:p>
            <a:pPr lvl="0" defTabSz="457200">
              <a:spcBef>
                <a:spcPts val="600"/>
              </a:spcBef>
              <a:spcAft>
                <a:spcPts val="600"/>
              </a:spcAft>
              <a:buClr>
                <a:srgbClr val="FF0000"/>
              </a:buClr>
              <a:buSzPct val="100000"/>
              <a:defRPr/>
            </a:pPr>
            <a:r>
              <a:rPr lang="fr-FR" sz="1800" b="1" dirty="0">
                <a:solidFill>
                  <a:srgbClr val="EC130E"/>
                </a:solidFill>
              </a:rPr>
              <a:t>&gt; </a:t>
            </a:r>
            <a:r>
              <a:rPr lang="fr-FR" sz="1800" dirty="0"/>
              <a:t>Pour des </a:t>
            </a:r>
            <a:r>
              <a:rPr lang="fr-FR" sz="1800" b="1" dirty="0">
                <a:solidFill>
                  <a:srgbClr val="F28E65"/>
                </a:solidFill>
              </a:rPr>
              <a:t>formations sélectives </a:t>
            </a:r>
            <a:r>
              <a:rPr lang="fr-FR" sz="1800" dirty="0"/>
              <a:t>(CPGE, BTS, BUT, Diplômes d’Etat …) et </a:t>
            </a:r>
            <a:r>
              <a:rPr lang="fr-FR" sz="1800" b="1" dirty="0">
                <a:solidFill>
                  <a:srgbClr val="F28E65"/>
                </a:solidFill>
              </a:rPr>
              <a:t>non sélectives </a:t>
            </a:r>
            <a:r>
              <a:rPr lang="fr-FR" sz="1800" dirty="0"/>
              <a:t>(licences, PASS)</a:t>
            </a:r>
            <a:endParaRPr lang="fr-FR" sz="1800" b="1" dirty="0"/>
          </a:p>
          <a:p>
            <a:pPr lvl="0" defTabSz="457200">
              <a:spcBef>
                <a:spcPts val="600"/>
              </a:spcBef>
              <a:spcAft>
                <a:spcPts val="600"/>
              </a:spcAft>
              <a:buClr>
                <a:srgbClr val="FF0000"/>
              </a:buClr>
              <a:buSzPct val="100000"/>
              <a:defRPr/>
            </a:pPr>
            <a:r>
              <a:rPr lang="fr-FR" sz="1800" b="1" dirty="0">
                <a:solidFill>
                  <a:srgbClr val="EC130E"/>
                </a:solidFill>
              </a:rPr>
              <a:t>&gt; </a:t>
            </a:r>
            <a:r>
              <a:rPr lang="fr-FR" sz="1800" b="1" dirty="0">
                <a:solidFill>
                  <a:srgbClr val="F28E65"/>
                </a:solidFill>
              </a:rPr>
              <a:t>Des vœux motivés </a:t>
            </a:r>
            <a:r>
              <a:rPr lang="fr-FR" sz="1800" dirty="0"/>
              <a:t>: en quelques lignes, le lycéen explique ce qui motive chacun de ses vœux. Il est accompagné par son professeur principal.</a:t>
            </a:r>
          </a:p>
          <a:p>
            <a:pPr lvl="0" defTabSz="457200">
              <a:spcBef>
                <a:spcPts val="600"/>
              </a:spcBef>
              <a:spcAft>
                <a:spcPts val="600"/>
              </a:spcAft>
              <a:buClr>
                <a:srgbClr val="FF0000"/>
              </a:buClr>
              <a:buSzPct val="100000"/>
              <a:defRPr/>
            </a:pPr>
            <a:r>
              <a:rPr lang="fr-FR" sz="1800" b="1" dirty="0">
                <a:solidFill>
                  <a:srgbClr val="EC130E"/>
                </a:solidFill>
              </a:rPr>
              <a:t>&gt; </a:t>
            </a:r>
            <a:r>
              <a:rPr lang="fr-FR" sz="1800" b="1" dirty="0">
                <a:solidFill>
                  <a:srgbClr val="F28E65"/>
                </a:solidFill>
              </a:rPr>
              <a:t>Des vœux non classés </a:t>
            </a:r>
            <a:r>
              <a:rPr lang="fr-FR" sz="1800" dirty="0"/>
              <a:t>: aucune contrainte imposée pour éviter toute autocensure</a:t>
            </a:r>
            <a:endParaRPr lang="fr-FR" sz="1600" dirty="0"/>
          </a:p>
          <a:p>
            <a:pPr lvl="0" defTabSz="457200">
              <a:spcBef>
                <a:spcPct val="20000"/>
              </a:spcBef>
              <a:spcAft>
                <a:spcPts val="0"/>
              </a:spcAft>
              <a:buClr>
                <a:srgbClr val="FF0000"/>
              </a:buClr>
              <a:buSzPct val="100000"/>
              <a:defRPr/>
            </a:pPr>
            <a:r>
              <a:rPr lang="fr-FR" dirty="0">
                <a:solidFill>
                  <a:srgbClr val="3D566E"/>
                </a:solidFill>
                <a:latin typeface="Calibri"/>
              </a:rPr>
              <a:t> </a:t>
            </a:r>
          </a:p>
          <a:p>
            <a:pPr lvl="0" defTabSz="457200">
              <a:spcBef>
                <a:spcPct val="20000"/>
              </a:spcBef>
              <a:spcAft>
                <a:spcPts val="0"/>
              </a:spcAft>
              <a:buClr>
                <a:srgbClr val="FF0000"/>
              </a:buClr>
              <a:buSzPct val="100000"/>
              <a:defRPr/>
            </a:pPr>
            <a:endParaRPr lang="fr-FR" dirty="0">
              <a:solidFill>
                <a:srgbClr val="3D566E"/>
              </a:solidFill>
              <a:latin typeface="Calibri"/>
            </a:endParaRPr>
          </a:p>
        </p:txBody>
      </p:sp>
      <p:sp>
        <p:nvSpPr>
          <p:cNvPr id="5" name="Espace réservé de la date 4"/>
          <p:cNvSpPr>
            <a:spLocks noGrp="1"/>
          </p:cNvSpPr>
          <p:nvPr>
            <p:ph type="dt" sz="half" idx="10"/>
          </p:nvPr>
        </p:nvSpPr>
        <p:spPr/>
        <p:txBody>
          <a:bodyPr/>
          <a:lstStyle/>
          <a:p>
            <a:pPr algn="r"/>
            <a:fld id="{F008D9A9-1127-4E68-9676-64A99D232514}" type="datetime1">
              <a:rPr lang="fr-FR" cap="all" smtClean="0"/>
              <a:pPr algn="r"/>
              <a:t>01/02/2021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16</a:t>
            </a:fld>
            <a:endParaRPr lang="fr-FR"/>
          </a:p>
        </p:txBody>
      </p:sp>
      <p:sp>
        <p:nvSpPr>
          <p:cNvPr id="10" name="Rectangle 9"/>
          <p:cNvSpPr/>
          <p:nvPr/>
        </p:nvSpPr>
        <p:spPr>
          <a:xfrm>
            <a:off x="294694" y="4223552"/>
            <a:ext cx="8455898" cy="501124"/>
          </a:xfrm>
          <a:prstGeom prst="rect">
            <a:avLst/>
          </a:prstGeom>
          <a:solidFill>
            <a:srgbClr val="0C5076"/>
          </a:solidFill>
          <a:ln w="12700" cap="flat" cmpd="sng" algn="ctr">
            <a:solidFill>
              <a:srgbClr val="3D566E"/>
            </a:solidFill>
            <a:prstDash val="solid"/>
          </a:ln>
          <a:effectLst/>
        </p:spPr>
        <p:txBody>
          <a:bodyPr lIns="91440" tIns="45720" rIns="91440" bIns="45720" rtlCol="0" anchor="ctr"/>
          <a:lstStyle/>
          <a:p>
            <a:pPr marL="0" lvl="1" defTabSz="457200">
              <a:lnSpc>
                <a:spcPct val="90000"/>
              </a:lnSpc>
              <a:buSzPct val="100000"/>
              <a:defRPr/>
            </a:pPr>
            <a:r>
              <a:rPr lang="fr-FR" b="1" u="sng" dirty="0">
                <a:solidFill>
                  <a:srgbClr val="F28E65"/>
                </a:solidFill>
                <a:effectLst>
                  <a:outerShdw blurRad="38100" dist="38100" dir="2700000" algn="tl">
                    <a:srgbClr val="000000">
                      <a:alpha val="43137"/>
                    </a:srgbClr>
                  </a:outerShdw>
                </a:effectLst>
              </a:rPr>
              <a:t>Conseil Parcoursup</a:t>
            </a:r>
            <a:r>
              <a:rPr lang="fr-FR" b="1" dirty="0">
                <a:solidFill>
                  <a:srgbClr val="F28E65"/>
                </a:solidFill>
              </a:rPr>
              <a:t> </a:t>
            </a:r>
            <a:r>
              <a:rPr kumimoji="0" lang="fr-FR" sz="1600" b="0" i="1" u="none" strike="noStrike" kern="0" cap="none" spc="0" normalizeH="0" baseline="0" noProof="0" dirty="0">
                <a:ln>
                  <a:noFill/>
                </a:ln>
                <a:solidFill>
                  <a:schemeClr val="bg1"/>
                </a:solidFill>
                <a:effectLst/>
                <a:uLnTx/>
                <a:uFillTx/>
              </a:rPr>
              <a:t>: </a:t>
            </a:r>
            <a:r>
              <a:rPr lang="fr-FR" sz="1600" i="1" kern="0" noProof="0" dirty="0">
                <a:solidFill>
                  <a:schemeClr val="bg1"/>
                </a:solidFill>
              </a:rPr>
              <a:t>diversifiez </a:t>
            </a:r>
            <a:r>
              <a:rPr lang="fr-FR" sz="1600" i="1" kern="0" dirty="0">
                <a:solidFill>
                  <a:schemeClr val="bg1"/>
                </a:solidFill>
              </a:rPr>
              <a:t>vos vœux</a:t>
            </a:r>
            <a:r>
              <a:rPr lang="fr-FR" sz="1600" i="1" kern="0" noProof="0" dirty="0">
                <a:solidFill>
                  <a:schemeClr val="bg1"/>
                </a:solidFill>
              </a:rPr>
              <a:t> et </a:t>
            </a:r>
            <a:r>
              <a:rPr kumimoji="0" lang="fr-FR" sz="1600" b="0" i="1" u="none" strike="noStrike" kern="0" cap="none" spc="0" normalizeH="0" baseline="0" noProof="0" dirty="0">
                <a:ln>
                  <a:noFill/>
                </a:ln>
                <a:solidFill>
                  <a:schemeClr val="bg1"/>
                </a:solidFill>
                <a:effectLst/>
                <a:uLnTx/>
                <a:uFillTx/>
              </a:rPr>
              <a:t>évitez de n’en formuler qu’un seul (en 2020, les candidats ont formulé 9 vœux en moyenne).</a:t>
            </a:r>
          </a:p>
        </p:txBody>
      </p:sp>
      <p:sp>
        <p:nvSpPr>
          <p:cNvPr id="7" name="Rectangle à coins arrondis 6"/>
          <p:cNvSpPr/>
          <p:nvPr/>
        </p:nvSpPr>
        <p:spPr>
          <a:xfrm>
            <a:off x="6551029" y="76969"/>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Entre le 20 janvier </a:t>
            </a:r>
          </a:p>
          <a:p>
            <a:pPr algn="ctr"/>
            <a:r>
              <a:rPr lang="fr-FR" sz="1400" b="1" dirty="0">
                <a:solidFill>
                  <a:schemeClr val="bg1"/>
                </a:solidFill>
              </a:rPr>
              <a:t>et le 11 mars inclus</a:t>
            </a:r>
          </a:p>
        </p:txBody>
      </p:sp>
    </p:spTree>
    <p:extLst>
      <p:ext uri="{BB962C8B-B14F-4D97-AF65-F5344CB8AC3E}">
        <p14:creationId xmlns:p14="http://schemas.microsoft.com/office/powerpoint/2010/main" xmlns="" val="2483535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15646"/>
            <a:ext cx="8424000" cy="720000"/>
          </a:xfrm>
        </p:spPr>
        <p:txBody>
          <a:bodyPr/>
          <a:lstStyle/>
          <a:p>
            <a:r>
              <a:rPr lang="fr-FR" sz="2400"/>
              <a:t>Focus sur les vœux multiples (1/4) </a:t>
            </a:r>
          </a:p>
        </p:txBody>
      </p:sp>
      <p:sp>
        <p:nvSpPr>
          <p:cNvPr id="3" name="Espace réservé du contenu 2"/>
          <p:cNvSpPr>
            <a:spLocks noGrp="1"/>
          </p:cNvSpPr>
          <p:nvPr>
            <p:ph sz="quarter" idx="14"/>
          </p:nvPr>
        </p:nvSpPr>
        <p:spPr>
          <a:xfrm>
            <a:off x="251522" y="1431720"/>
            <a:ext cx="8406337" cy="3435886"/>
          </a:xfrm>
        </p:spPr>
        <p:txBody>
          <a:bodyPr/>
          <a:lstStyle/>
          <a:p>
            <a:pPr marL="0" lvl="1" indent="0" defTabSz="457200">
              <a:lnSpc>
                <a:spcPct val="110000"/>
              </a:lnSpc>
              <a:spcBef>
                <a:spcPct val="20000"/>
              </a:spcBef>
              <a:spcAft>
                <a:spcPts val="0"/>
              </a:spcAft>
              <a:buClr>
                <a:srgbClr val="FF0000"/>
              </a:buClr>
              <a:buNone/>
              <a:defRPr/>
            </a:pPr>
            <a:r>
              <a:rPr lang="fr-FR" sz="1800" b="1" dirty="0">
                <a:solidFill>
                  <a:srgbClr val="EC130E"/>
                </a:solidFill>
              </a:rPr>
              <a:t>&gt; </a:t>
            </a:r>
            <a:r>
              <a:rPr lang="fr-FR" sz="1800" b="1" dirty="0">
                <a:solidFill>
                  <a:srgbClr val="F28E65"/>
                </a:solidFill>
              </a:rPr>
              <a:t>Un vœu multiple est un regroupement de plusieurs formations similaires</a:t>
            </a:r>
            <a:r>
              <a:rPr lang="fr-FR" sz="1800" dirty="0">
                <a:ea typeface="Times New Roman" panose="02020603050405020304" pitchFamily="18" charset="0"/>
                <a:cs typeface="Times New Roman" panose="02020603050405020304" pitchFamily="18" charset="0"/>
              </a:rPr>
              <a:t> </a:t>
            </a:r>
            <a:r>
              <a:rPr lang="fr-FR" sz="1800" dirty="0">
                <a:solidFill>
                  <a:srgbClr val="3D566E"/>
                </a:solidFill>
              </a:rPr>
              <a:t>(exemple : le vœu multiple BTS « Management commercial opérationnel » qui regroupe toutes les formations de BTS « MCO » à l’échelle nationale).</a:t>
            </a:r>
          </a:p>
          <a:p>
            <a:pPr marL="0" lvl="1" indent="0" defTabSz="457200">
              <a:lnSpc>
                <a:spcPct val="110000"/>
              </a:lnSpc>
              <a:spcBef>
                <a:spcPct val="20000"/>
              </a:spcBef>
              <a:spcAft>
                <a:spcPts val="0"/>
              </a:spcAft>
              <a:buClr>
                <a:srgbClr val="FF0000"/>
              </a:buClr>
              <a:buNone/>
              <a:defRPr/>
            </a:pPr>
            <a:endParaRPr lang="fr-FR" sz="1100" dirty="0">
              <a:solidFill>
                <a:srgbClr val="3D566E"/>
              </a:solidFill>
            </a:endParaRPr>
          </a:p>
          <a:p>
            <a:pPr marL="0" lvl="1" indent="0" defTabSz="457200">
              <a:lnSpc>
                <a:spcPct val="110000"/>
              </a:lnSpc>
              <a:spcBef>
                <a:spcPct val="20000"/>
              </a:spcBef>
              <a:spcAft>
                <a:spcPts val="0"/>
              </a:spcAft>
              <a:buClr>
                <a:srgbClr val="FF0000"/>
              </a:buClr>
              <a:buNone/>
              <a:defRPr/>
            </a:pPr>
            <a:r>
              <a:rPr lang="fr-FR" sz="1800" b="1" dirty="0">
                <a:solidFill>
                  <a:srgbClr val="EC130E"/>
                </a:solidFill>
              </a:rPr>
              <a:t>&gt; </a:t>
            </a:r>
            <a:r>
              <a:rPr lang="fr-FR" sz="1800" b="1" dirty="0">
                <a:solidFill>
                  <a:srgbClr val="F28E65"/>
                </a:solidFill>
              </a:rPr>
              <a:t>Un vœu multiple compte pour un vœu </a:t>
            </a:r>
            <a:r>
              <a:rPr lang="fr-FR" sz="1800" b="1" dirty="0">
                <a:solidFill>
                  <a:srgbClr val="ED7454"/>
                </a:solidFill>
              </a:rPr>
              <a:t>parmi les 10 vœux possibles.</a:t>
            </a:r>
          </a:p>
          <a:p>
            <a:pPr marL="0" lvl="1" indent="0" defTabSz="457200">
              <a:spcBef>
                <a:spcPts val="0"/>
              </a:spcBef>
              <a:spcAft>
                <a:spcPts val="0"/>
              </a:spcAft>
              <a:buClr>
                <a:srgbClr val="FF0000"/>
              </a:buClr>
              <a:buNone/>
              <a:defRPr/>
            </a:pPr>
            <a:endParaRPr lang="fr-FR" sz="1100" dirty="0">
              <a:solidFill>
                <a:srgbClr val="3D566E"/>
              </a:solidFill>
            </a:endParaRPr>
          </a:p>
          <a:p>
            <a:pPr marL="0" lvl="1" indent="0" defTabSz="457200">
              <a:lnSpc>
                <a:spcPct val="110000"/>
              </a:lnSpc>
              <a:spcBef>
                <a:spcPct val="20000"/>
              </a:spcBef>
              <a:spcAft>
                <a:spcPts val="0"/>
              </a:spcAft>
              <a:buClr>
                <a:srgbClr val="FF0000"/>
              </a:buClr>
              <a:buNone/>
              <a:defRPr/>
            </a:pPr>
            <a:r>
              <a:rPr lang="fr-FR" sz="1800" b="1" dirty="0">
                <a:solidFill>
                  <a:srgbClr val="EC130E"/>
                </a:solidFill>
              </a:rPr>
              <a:t>&gt; </a:t>
            </a:r>
            <a:r>
              <a:rPr lang="fr-FR" sz="1800" b="1" dirty="0">
                <a:solidFill>
                  <a:srgbClr val="F28E65"/>
                </a:solidFill>
              </a:rPr>
              <a:t>Chaque vœu multiple est composé de sous-vœux qui correspondent chacun à un établissement différent.</a:t>
            </a:r>
            <a:r>
              <a:rPr lang="fr-FR" sz="1800" dirty="0">
                <a:solidFill>
                  <a:srgbClr val="3D566E"/>
                </a:solidFill>
              </a:rPr>
              <a:t> Vous pouvez choisir un ou plusieurs établissements, sans avoir besoin de les classer. </a:t>
            </a:r>
          </a:p>
        </p:txBody>
      </p:sp>
      <p:sp>
        <p:nvSpPr>
          <p:cNvPr id="5" name="Espace réservé de la date 4"/>
          <p:cNvSpPr>
            <a:spLocks noGrp="1"/>
          </p:cNvSpPr>
          <p:nvPr>
            <p:ph type="dt" sz="half" idx="10"/>
          </p:nvPr>
        </p:nvSpPr>
        <p:spPr/>
        <p:txBody>
          <a:bodyPr/>
          <a:lstStyle/>
          <a:p>
            <a:pPr algn="r"/>
            <a:fld id="{CFFED0CB-98EC-4692-ADB6-485D6133F328}" type="datetime1">
              <a:rPr lang="fr-FR" cap="all" smtClean="0"/>
              <a:pPr algn="r"/>
              <a:t>01/02/2021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17</a:t>
            </a:fld>
            <a:endParaRPr lang="fr-FR"/>
          </a:p>
        </p:txBody>
      </p:sp>
      <p:sp>
        <p:nvSpPr>
          <p:cNvPr id="7" name="Rectangle 6"/>
          <p:cNvSpPr/>
          <p:nvPr/>
        </p:nvSpPr>
        <p:spPr>
          <a:xfrm>
            <a:off x="337419" y="4155926"/>
            <a:ext cx="8455898" cy="501124"/>
          </a:xfrm>
          <a:prstGeom prst="rect">
            <a:avLst/>
          </a:prstGeom>
          <a:solidFill>
            <a:srgbClr val="0C5076"/>
          </a:solidFill>
          <a:ln w="12700" cap="flat" cmpd="sng" algn="ctr">
            <a:solidFill>
              <a:srgbClr val="3D566E"/>
            </a:solidFill>
            <a:prstDash val="solid"/>
          </a:ln>
          <a:effectLst/>
        </p:spPr>
        <p:txBody>
          <a:bodyPr rtlCol="0" anchor="ctr"/>
          <a:lstStyle/>
          <a:p>
            <a:pPr marL="0" marR="0" lvl="1" indent="0" defTabSz="457200" eaLnBrk="1" fontAlgn="auto" latinLnBrk="0" hangingPunct="1">
              <a:lnSpc>
                <a:spcPct val="90000"/>
              </a:lnSpc>
              <a:spcBef>
                <a:spcPts val="0"/>
              </a:spcBef>
              <a:spcAft>
                <a:spcPts val="0"/>
              </a:spcAft>
              <a:buClrTx/>
              <a:buSzPct val="100000"/>
              <a:buFontTx/>
              <a:buNone/>
              <a:tabLst/>
              <a:defRPr/>
            </a:pPr>
            <a:r>
              <a:rPr lang="fr-FR" b="1" i="1" u="sng" dirty="0">
                <a:solidFill>
                  <a:srgbClr val="F28E65"/>
                </a:solidFill>
              </a:rPr>
              <a:t>A noter</a:t>
            </a:r>
            <a:r>
              <a:rPr lang="fr-FR" b="1" i="1" dirty="0">
                <a:solidFill>
                  <a:srgbClr val="F28E65"/>
                </a:solidFill>
              </a:rPr>
              <a:t> </a:t>
            </a:r>
            <a:r>
              <a:rPr kumimoji="0" lang="fr-FR" sz="1600" b="0" i="1" u="none" strike="noStrike" kern="0" cap="none" spc="0" normalizeH="0" baseline="0" noProof="0" dirty="0">
                <a:ln>
                  <a:noFill/>
                </a:ln>
                <a:solidFill>
                  <a:schemeClr val="bg1"/>
                </a:solidFill>
                <a:effectLst/>
                <a:uLnTx/>
                <a:uFillTx/>
              </a:rPr>
              <a:t>: </a:t>
            </a:r>
            <a:r>
              <a:rPr lang="fr-FR" sz="1600" i="1" kern="0" dirty="0">
                <a:solidFill>
                  <a:schemeClr val="bg1"/>
                </a:solidFill>
              </a:rPr>
              <a:t>Il n’est possible de sélectionner que </a:t>
            </a:r>
            <a:r>
              <a:rPr kumimoji="0" lang="fr-FR" sz="1600" b="0" i="1" u="none" strike="noStrike" kern="0" cap="none" spc="0" normalizeH="0" baseline="0" noProof="0" dirty="0">
                <a:ln>
                  <a:noFill/>
                </a:ln>
                <a:solidFill>
                  <a:schemeClr val="bg1"/>
                </a:solidFill>
                <a:effectLst/>
                <a:uLnTx/>
                <a:uFillTx/>
              </a:rPr>
              <a:t>5 </a:t>
            </a:r>
            <a:r>
              <a:rPr lang="fr-FR" sz="1600" i="1" kern="0" noProof="0" dirty="0">
                <a:solidFill>
                  <a:schemeClr val="bg1"/>
                </a:solidFill>
              </a:rPr>
              <a:t>vœux multiples maximum pour les filières IFSI, orthoptie, audioprothèse et orthophonie qui sont regroupées au niveau territorial.</a:t>
            </a:r>
            <a:endParaRPr kumimoji="0" lang="fr-FR" sz="1600" b="0" i="1" u="none" strike="noStrike" kern="0" cap="none" spc="0" normalizeH="0" baseline="0" noProof="0" dirty="0">
              <a:ln>
                <a:noFill/>
              </a:ln>
              <a:solidFill>
                <a:schemeClr val="bg1"/>
              </a:solidFill>
              <a:effectLst/>
              <a:uLnTx/>
              <a:uFillTx/>
            </a:endParaRPr>
          </a:p>
        </p:txBody>
      </p:sp>
      <p:sp>
        <p:nvSpPr>
          <p:cNvPr id="8" name="Rectangle à coins arrondis 7"/>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Entre le 20 janvier </a:t>
            </a:r>
          </a:p>
          <a:p>
            <a:pPr algn="ctr"/>
            <a:r>
              <a:rPr lang="fr-FR" sz="1400" b="1" dirty="0">
                <a:solidFill>
                  <a:schemeClr val="bg1"/>
                </a:solidFill>
              </a:rPr>
              <a:t>et le 11 mars inclus</a:t>
            </a:r>
          </a:p>
        </p:txBody>
      </p:sp>
    </p:spTree>
    <p:extLst>
      <p:ext uri="{BB962C8B-B14F-4D97-AF65-F5344CB8AC3E}">
        <p14:creationId xmlns:p14="http://schemas.microsoft.com/office/powerpoint/2010/main" xmlns="" val="2666502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400"/>
              <a:t>Focus sur les vœux multiples (2/4) </a:t>
            </a:r>
          </a:p>
        </p:txBody>
      </p:sp>
      <p:sp>
        <p:nvSpPr>
          <p:cNvPr id="3" name="Espace réservé du contenu 2"/>
          <p:cNvSpPr>
            <a:spLocks noGrp="1"/>
          </p:cNvSpPr>
          <p:nvPr>
            <p:ph sz="quarter" idx="14"/>
          </p:nvPr>
        </p:nvSpPr>
        <p:spPr>
          <a:xfrm>
            <a:off x="251520" y="1275606"/>
            <a:ext cx="8424000" cy="3507894"/>
          </a:xfrm>
        </p:spPr>
        <p:txBody>
          <a:bodyPr/>
          <a:lstStyle/>
          <a:p>
            <a:endParaRPr lang="fr-FR" sz="1400" b="1" dirty="0">
              <a:solidFill>
                <a:srgbClr val="3D566E"/>
              </a:solidFill>
              <a:latin typeface="Calibri"/>
            </a:endParaRPr>
          </a:p>
          <a:p>
            <a:r>
              <a:rPr lang="fr-FR" sz="1800" b="1" dirty="0"/>
              <a:t>Les formations dont </a:t>
            </a:r>
            <a:r>
              <a:rPr lang="fr-FR" sz="1800" b="1" u="sng" dirty="0"/>
              <a:t>le nombre de sous-vœux est </a:t>
            </a:r>
            <a:r>
              <a:rPr lang="fr-FR" sz="1700" b="1" u="sng" dirty="0"/>
              <a:t>limité à 10 par vœu multiple dans la limite de 20 sous-vœux au total</a:t>
            </a:r>
            <a:r>
              <a:rPr lang="fr-FR" sz="1800" b="1" dirty="0"/>
              <a:t> : </a:t>
            </a:r>
            <a:endParaRPr lang="fr-FR" sz="1600" b="1" dirty="0"/>
          </a:p>
          <a:p>
            <a:pPr marL="171450" indent="-171450">
              <a:lnSpc>
                <a:spcPct val="150000"/>
              </a:lnSpc>
              <a:buFont typeface="Arial" panose="020B0604020202020204" pitchFamily="34" charset="0"/>
              <a:buChar char="•"/>
            </a:pPr>
            <a:r>
              <a:rPr lang="fr-FR" sz="1700" b="1" dirty="0">
                <a:solidFill>
                  <a:srgbClr val="F28E65"/>
                </a:solidFill>
              </a:rPr>
              <a:t>Les BTS et les BUT </a:t>
            </a:r>
            <a:r>
              <a:rPr lang="fr-FR" sz="1700" dirty="0"/>
              <a:t>regroupés par </a:t>
            </a:r>
            <a:r>
              <a:rPr lang="fr-FR" sz="1700" b="1" dirty="0">
                <a:solidFill>
                  <a:srgbClr val="F28E65"/>
                </a:solidFill>
              </a:rPr>
              <a:t>spécialité à l’échelle nationale </a:t>
            </a:r>
          </a:p>
          <a:p>
            <a:pPr marL="171450" indent="-171450">
              <a:lnSpc>
                <a:spcPct val="150000"/>
              </a:lnSpc>
              <a:buFont typeface="Arial" panose="020B0604020202020204" pitchFamily="34" charset="0"/>
              <a:buChar char="•"/>
            </a:pPr>
            <a:r>
              <a:rPr lang="fr-FR" sz="1700" b="1" dirty="0">
                <a:solidFill>
                  <a:srgbClr val="F28E65"/>
                </a:solidFill>
              </a:rPr>
              <a:t>Les DN MADE </a:t>
            </a:r>
            <a:r>
              <a:rPr lang="fr-FR" sz="1700" dirty="0"/>
              <a:t>regroupés par </a:t>
            </a:r>
            <a:r>
              <a:rPr lang="fr-FR" sz="1700" b="1" dirty="0">
                <a:solidFill>
                  <a:srgbClr val="F28E65"/>
                </a:solidFill>
              </a:rPr>
              <a:t>mention à l’échelle nationale </a:t>
            </a:r>
          </a:p>
          <a:p>
            <a:pPr marL="171450" indent="-171450">
              <a:lnSpc>
                <a:spcPct val="150000"/>
              </a:lnSpc>
              <a:buFont typeface="Arial" panose="020B0604020202020204" pitchFamily="34" charset="0"/>
              <a:buChar char="•"/>
            </a:pPr>
            <a:r>
              <a:rPr lang="fr-FR" sz="1700" b="1" dirty="0">
                <a:solidFill>
                  <a:srgbClr val="F28E65"/>
                </a:solidFill>
              </a:rPr>
              <a:t>Les DCG</a:t>
            </a:r>
            <a:r>
              <a:rPr lang="fr-FR" sz="1700" dirty="0">
                <a:solidFill>
                  <a:srgbClr val="F28E65"/>
                </a:solidFill>
              </a:rPr>
              <a:t> </a:t>
            </a:r>
            <a:r>
              <a:rPr lang="fr-FR" sz="1700" dirty="0"/>
              <a:t>(diplôme de comptabilité et de gestion) regroupés à </a:t>
            </a:r>
            <a:r>
              <a:rPr lang="fr-FR" sz="1700" b="1" dirty="0">
                <a:solidFill>
                  <a:srgbClr val="F28E65"/>
                </a:solidFill>
              </a:rPr>
              <a:t>l’échelle nationale </a:t>
            </a:r>
          </a:p>
          <a:p>
            <a:pPr marL="171450" indent="-171450">
              <a:lnSpc>
                <a:spcPct val="150000"/>
              </a:lnSpc>
              <a:buFont typeface="Arial" panose="020B0604020202020204" pitchFamily="34" charset="0"/>
              <a:buChar char="•"/>
            </a:pPr>
            <a:r>
              <a:rPr lang="fr-FR" sz="1700" b="1" dirty="0">
                <a:solidFill>
                  <a:srgbClr val="F28E65"/>
                </a:solidFill>
              </a:rPr>
              <a:t>Les CPGE </a:t>
            </a:r>
            <a:r>
              <a:rPr lang="fr-FR" sz="1700" dirty="0"/>
              <a:t>regroupées</a:t>
            </a:r>
            <a:r>
              <a:rPr lang="fr-FR" sz="1700" dirty="0">
                <a:solidFill>
                  <a:srgbClr val="3D566E"/>
                </a:solidFill>
              </a:rPr>
              <a:t> </a:t>
            </a:r>
            <a:r>
              <a:rPr lang="fr-FR" sz="1700" b="1" dirty="0">
                <a:solidFill>
                  <a:srgbClr val="F28E65"/>
                </a:solidFill>
              </a:rPr>
              <a:t>par voie à l’échelle nationale</a:t>
            </a:r>
          </a:p>
          <a:p>
            <a:pPr marL="171450" indent="-171450">
              <a:lnSpc>
                <a:spcPct val="150000"/>
              </a:lnSpc>
              <a:buFont typeface="Arial" panose="020B0604020202020204" pitchFamily="34" charset="0"/>
              <a:buChar char="•"/>
            </a:pPr>
            <a:r>
              <a:rPr lang="fr-FR" sz="1800" b="1" dirty="0">
                <a:solidFill>
                  <a:srgbClr val="F28E65"/>
                </a:solidFill>
              </a:rPr>
              <a:t>Les EFTS </a:t>
            </a:r>
            <a:r>
              <a:rPr lang="fr-FR" sz="1800" dirty="0"/>
              <a:t>(Etablissements de Formation en Travail Social) </a:t>
            </a:r>
            <a:r>
              <a:rPr lang="fr-FR" sz="1800" dirty="0">
                <a:solidFill>
                  <a:srgbClr val="3D566E"/>
                </a:solidFill>
              </a:rPr>
              <a:t>regroupés par </a:t>
            </a:r>
            <a:r>
              <a:rPr lang="fr-FR" sz="1800" b="1" dirty="0">
                <a:solidFill>
                  <a:srgbClr val="F28E65"/>
                </a:solidFill>
              </a:rPr>
              <a:t>diplôme d’Etat à l’échelle nationale </a:t>
            </a:r>
            <a:endParaRPr lang="fr-FR" sz="1800" dirty="0">
              <a:solidFill>
                <a:srgbClr val="3D566E"/>
              </a:solidFill>
            </a:endParaRPr>
          </a:p>
          <a:p>
            <a:pPr marL="171450" indent="-171450">
              <a:lnSpc>
                <a:spcPct val="150000"/>
              </a:lnSpc>
              <a:buFont typeface="Arial" panose="020B0604020202020204" pitchFamily="34" charset="0"/>
              <a:buChar char="•"/>
            </a:pPr>
            <a:endParaRPr lang="fr-FR" sz="1700" b="1" dirty="0">
              <a:solidFill>
                <a:srgbClr val="F28E65"/>
              </a:solidFill>
            </a:endParaRPr>
          </a:p>
          <a:p>
            <a:pPr marL="171450" indent="-171450">
              <a:buFont typeface="Arial" panose="020B0604020202020204" pitchFamily="34" charset="0"/>
              <a:buChar char="•"/>
            </a:pPr>
            <a:endParaRPr lang="fr-FR" sz="1400" b="1" dirty="0">
              <a:solidFill>
                <a:srgbClr val="F28E65"/>
              </a:solidFill>
              <a:latin typeface="Calibri"/>
            </a:endParaRPr>
          </a:p>
          <a:p>
            <a:r>
              <a:rPr lang="fr-FR" sz="1400" b="1" dirty="0">
                <a:solidFill>
                  <a:srgbClr val="F28E65"/>
                </a:solidFill>
                <a:latin typeface="Calibri"/>
              </a:rPr>
              <a:t>                                 </a:t>
            </a:r>
          </a:p>
          <a:p>
            <a:endParaRPr lang="fr-FR" sz="1400" b="1" dirty="0">
              <a:solidFill>
                <a:srgbClr val="F28E65"/>
              </a:solidFill>
              <a:latin typeface="Calibri"/>
            </a:endParaRPr>
          </a:p>
        </p:txBody>
      </p:sp>
      <p:sp>
        <p:nvSpPr>
          <p:cNvPr id="5" name="Espace réservé de la date 4"/>
          <p:cNvSpPr>
            <a:spLocks noGrp="1"/>
          </p:cNvSpPr>
          <p:nvPr>
            <p:ph type="dt" sz="half" idx="10"/>
          </p:nvPr>
        </p:nvSpPr>
        <p:spPr/>
        <p:txBody>
          <a:bodyPr/>
          <a:lstStyle/>
          <a:p>
            <a:pPr algn="r"/>
            <a:fld id="{7A22F003-EED6-45F3-9684-AF4C688BFAA3}" type="datetime1">
              <a:rPr lang="fr-FR" cap="all" smtClean="0"/>
              <a:pPr algn="r"/>
              <a:t>01/02/2021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18</a:t>
            </a:fld>
            <a:endParaRPr lang="fr-FR"/>
          </a:p>
        </p:txBody>
      </p:sp>
      <p:sp>
        <p:nvSpPr>
          <p:cNvPr id="7" name="Rectangle à coins arrondis 6"/>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Entre le 20 janvier </a:t>
            </a:r>
          </a:p>
          <a:p>
            <a:pPr algn="ctr"/>
            <a:r>
              <a:rPr lang="fr-FR" sz="1400" b="1" dirty="0">
                <a:solidFill>
                  <a:schemeClr val="bg1"/>
                </a:solidFill>
              </a:rPr>
              <a:t>et le 11 mars inclus</a:t>
            </a:r>
          </a:p>
        </p:txBody>
      </p:sp>
    </p:spTree>
    <p:extLst>
      <p:ext uri="{BB962C8B-B14F-4D97-AF65-F5344CB8AC3E}">
        <p14:creationId xmlns:p14="http://schemas.microsoft.com/office/powerpoint/2010/main" xmlns="" val="1702998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71550"/>
            <a:ext cx="8424000" cy="720000"/>
          </a:xfrm>
        </p:spPr>
        <p:txBody>
          <a:bodyPr/>
          <a:lstStyle/>
          <a:p>
            <a:r>
              <a:rPr lang="fr-FR" sz="2400"/>
              <a:t>Focus sur les vœux multiples (3/4)</a:t>
            </a:r>
            <a:br>
              <a:rPr lang="fr-FR" sz="2400"/>
            </a:br>
            <a:r>
              <a:rPr lang="fr-FR" sz="2400"/>
              <a:t/>
            </a:r>
            <a:br>
              <a:rPr lang="fr-FR" sz="2400"/>
            </a:br>
            <a:endParaRPr lang="fr-FR" sz="2400"/>
          </a:p>
        </p:txBody>
      </p:sp>
      <p:sp>
        <p:nvSpPr>
          <p:cNvPr id="3" name="Espace réservé du contenu 2"/>
          <p:cNvSpPr>
            <a:spLocks noGrp="1"/>
          </p:cNvSpPr>
          <p:nvPr>
            <p:ph sz="quarter" idx="14"/>
          </p:nvPr>
        </p:nvSpPr>
        <p:spPr>
          <a:xfrm>
            <a:off x="343374" y="1328926"/>
            <a:ext cx="8424000" cy="3651910"/>
          </a:xfrm>
        </p:spPr>
        <p:txBody>
          <a:bodyPr/>
          <a:lstStyle/>
          <a:p>
            <a:r>
              <a:rPr lang="fr-FR" sz="1800" b="1" dirty="0">
                <a:latin typeface="Arial"/>
                <a:cs typeface="Arial"/>
              </a:rPr>
              <a:t>Les formations dont </a:t>
            </a:r>
            <a:r>
              <a:rPr lang="fr-FR" sz="1800" b="1" u="sng" dirty="0">
                <a:latin typeface="Arial"/>
                <a:cs typeface="Arial"/>
              </a:rPr>
              <a:t>le nombre de sous-vœux n’est pas limité : </a:t>
            </a:r>
            <a:endParaRPr lang="fr-FR" sz="1800" b="1" u="sng"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fr-FR" sz="1600" b="1" dirty="0">
                <a:solidFill>
                  <a:srgbClr val="F28E65"/>
                </a:solidFill>
              </a:rPr>
              <a:t>Les IFSI </a:t>
            </a:r>
            <a:r>
              <a:rPr lang="fr-FR" sz="1600" dirty="0">
                <a:solidFill>
                  <a:srgbClr val="3D566E"/>
                </a:solidFill>
              </a:rPr>
              <a:t>(Instituts de Formation en Soins Infirmiers) et </a:t>
            </a:r>
            <a:r>
              <a:rPr lang="fr-FR" sz="1600" b="1" dirty="0">
                <a:solidFill>
                  <a:srgbClr val="F28E65"/>
                </a:solidFill>
              </a:rPr>
              <a:t>les instituts d'orthophonie, orthoptie et audioprothèse </a:t>
            </a:r>
            <a:r>
              <a:rPr lang="fr-FR" sz="1600" dirty="0">
                <a:solidFill>
                  <a:srgbClr val="3D566E"/>
                </a:solidFill>
              </a:rPr>
              <a:t>regroupés à </a:t>
            </a:r>
            <a:r>
              <a:rPr lang="fr-FR" sz="1600" b="1" dirty="0">
                <a:solidFill>
                  <a:srgbClr val="F28E65"/>
                </a:solidFill>
              </a:rPr>
              <a:t>l’échelle territoriale</a:t>
            </a:r>
            <a:r>
              <a:rPr lang="fr-FR" sz="1600" dirty="0">
                <a:solidFill>
                  <a:srgbClr val="3D566E"/>
                </a:solidFill>
              </a:rPr>
              <a:t>. A noter </a:t>
            </a:r>
            <a:r>
              <a:rPr lang="fr-FR" sz="1600" b="1" dirty="0">
                <a:solidFill>
                  <a:srgbClr val="3D566E"/>
                </a:solidFill>
              </a:rPr>
              <a:t>: </a:t>
            </a:r>
            <a:r>
              <a:rPr lang="fr-FR" sz="1600" b="1" dirty="0">
                <a:solidFill>
                  <a:srgbClr val="F28E65"/>
                </a:solidFill>
              </a:rPr>
              <a:t>limitation de 5 vœux multiples maximum par filière </a:t>
            </a:r>
          </a:p>
          <a:p>
            <a:pPr marL="171450" lvl="0" indent="-171450">
              <a:buFont typeface="Arial" panose="020B0604020202020204" pitchFamily="34" charset="0"/>
              <a:buChar char="•"/>
            </a:pPr>
            <a:r>
              <a:rPr lang="fr-FR" sz="1600" b="1" dirty="0">
                <a:solidFill>
                  <a:srgbClr val="F28E65"/>
                </a:solidFill>
              </a:rPr>
              <a:t>Les écoles d'ingénieurs et de commerce/management </a:t>
            </a:r>
            <a:r>
              <a:rPr lang="fr-FR" sz="1600" dirty="0">
                <a:solidFill>
                  <a:srgbClr val="3D566E"/>
                </a:solidFill>
              </a:rPr>
              <a:t>regroupées </a:t>
            </a:r>
            <a:r>
              <a:rPr lang="fr-FR" sz="1600" b="1" dirty="0">
                <a:solidFill>
                  <a:srgbClr val="F28E65"/>
                </a:solidFill>
              </a:rPr>
              <a:t>en réseau </a:t>
            </a:r>
            <a:r>
              <a:rPr lang="fr-FR" sz="1600" dirty="0">
                <a:solidFill>
                  <a:srgbClr val="3D566E"/>
                </a:solidFill>
              </a:rPr>
              <a:t>et qui </a:t>
            </a:r>
            <a:r>
              <a:rPr lang="fr-FR" sz="1600" b="1" dirty="0">
                <a:solidFill>
                  <a:srgbClr val="F28E65"/>
                </a:solidFill>
              </a:rPr>
              <a:t>recrutent sur concours commun </a:t>
            </a:r>
          </a:p>
          <a:p>
            <a:pPr marL="171450" lvl="0" indent="-171450">
              <a:buFont typeface="Arial" panose="020B0604020202020204" pitchFamily="34" charset="0"/>
              <a:buChar char="•"/>
            </a:pPr>
            <a:r>
              <a:rPr lang="fr-FR" sz="1600" b="1" dirty="0">
                <a:solidFill>
                  <a:srgbClr val="F28E65"/>
                </a:solidFill>
              </a:rPr>
              <a:t>Le réseau des Sciences Po / IEP </a:t>
            </a:r>
            <a:r>
              <a:rPr lang="fr-FR" sz="1600" dirty="0">
                <a:solidFill>
                  <a:srgbClr val="3D566E"/>
                </a:solidFill>
              </a:rPr>
              <a:t>(Aix, Lille, Lyon, Rennes, Saint-Germain-en-Laye, Strasbourg et Toulouse) et </a:t>
            </a:r>
            <a:r>
              <a:rPr lang="fr-FR" sz="1600" b="1" dirty="0">
                <a:solidFill>
                  <a:srgbClr val="F28E65"/>
                </a:solidFill>
              </a:rPr>
              <a:t>Sciences Po / IEP Paris </a:t>
            </a:r>
          </a:p>
          <a:p>
            <a:pPr marL="171450" lvl="0" indent="-171450">
              <a:buFont typeface="Arial" panose="020B0604020202020204" pitchFamily="34" charset="0"/>
              <a:buChar char="•"/>
            </a:pPr>
            <a:r>
              <a:rPr lang="fr-FR" sz="1600" b="1" dirty="0">
                <a:solidFill>
                  <a:srgbClr val="F28E65"/>
                </a:solidFill>
              </a:rPr>
              <a:t> Les parcours spécifiques "accès santé" (PASS) en Ile-de-France </a:t>
            </a:r>
            <a:r>
              <a:rPr lang="fr-FR" sz="1600" dirty="0">
                <a:solidFill>
                  <a:srgbClr val="3D566E"/>
                </a:solidFill>
              </a:rPr>
              <a:t>regroupés à l’échelle régionale </a:t>
            </a:r>
          </a:p>
          <a:p>
            <a:pPr marL="171450" indent="-171450">
              <a:buFont typeface="Arial" panose="020B0604020202020204" pitchFamily="34" charset="0"/>
              <a:buChar char="•"/>
            </a:pPr>
            <a:r>
              <a:rPr lang="fr-FR" sz="1600" b="1" dirty="0">
                <a:solidFill>
                  <a:srgbClr val="F28E65"/>
                </a:solidFill>
              </a:rPr>
              <a:t>Le concours commun des écoles nationales vétérinaires </a:t>
            </a:r>
            <a:r>
              <a:rPr lang="fr-FR" sz="1400" b="1" dirty="0">
                <a:solidFill>
                  <a:srgbClr val="F28E65"/>
                </a:solidFill>
              </a:rPr>
              <a:t>   </a:t>
            </a:r>
            <a:endParaRPr lang="fr-FR" sz="1400" b="1" dirty="0">
              <a:solidFill>
                <a:srgbClr val="F28E65"/>
              </a:solidFill>
              <a:cs typeface="Arial"/>
            </a:endParaRPr>
          </a:p>
          <a:p>
            <a:endParaRPr lang="fr-FR" dirty="0"/>
          </a:p>
        </p:txBody>
      </p:sp>
      <p:sp>
        <p:nvSpPr>
          <p:cNvPr id="5" name="Espace réservé de la date 4"/>
          <p:cNvSpPr>
            <a:spLocks noGrp="1"/>
          </p:cNvSpPr>
          <p:nvPr>
            <p:ph type="dt" sz="half" idx="10"/>
          </p:nvPr>
        </p:nvSpPr>
        <p:spPr/>
        <p:txBody>
          <a:bodyPr/>
          <a:lstStyle/>
          <a:p>
            <a:pPr algn="r"/>
            <a:fld id="{6521A3BE-C548-465D-8389-3DBCA6A75667}" type="datetime1">
              <a:rPr lang="fr-FR" cap="all" smtClean="0"/>
              <a:pPr algn="r"/>
              <a:t>01/02/2021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19</a:t>
            </a:fld>
            <a:endParaRPr lang="fr-FR"/>
          </a:p>
        </p:txBody>
      </p:sp>
      <p:sp>
        <p:nvSpPr>
          <p:cNvPr id="7" name="Rectangle à coins arrondis 6"/>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Entre le 20 janvier </a:t>
            </a:r>
          </a:p>
          <a:p>
            <a:pPr algn="ctr"/>
            <a:r>
              <a:rPr lang="fr-FR" sz="1400" b="1" dirty="0">
                <a:solidFill>
                  <a:schemeClr val="bg1"/>
                </a:solidFill>
              </a:rPr>
              <a:t>et le 11 mars inclus</a:t>
            </a:r>
          </a:p>
        </p:txBody>
      </p:sp>
    </p:spTree>
    <p:extLst>
      <p:ext uri="{BB962C8B-B14F-4D97-AF65-F5344CB8AC3E}">
        <p14:creationId xmlns:p14="http://schemas.microsoft.com/office/powerpoint/2010/main" xmlns="" val="2007359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e la date 2"/>
          <p:cNvSpPr>
            <a:spLocks noGrp="1"/>
          </p:cNvSpPr>
          <p:nvPr>
            <p:ph type="dt" sz="half" idx="10"/>
          </p:nvPr>
        </p:nvSpPr>
        <p:spPr/>
        <p:txBody>
          <a:bodyPr/>
          <a:lstStyle/>
          <a:p>
            <a:pPr algn="r"/>
            <a:fld id="{99BD388D-CA1A-43B3-B616-228F45499086}" type="datetime1">
              <a:rPr lang="fr-FR" cap="all" smtClean="0"/>
              <a:pPr algn="r"/>
              <a:t>01/02/2021</a:t>
            </a:fld>
            <a:endParaRPr lang="fr-FR" cap="all"/>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a:t>
            </a:fld>
            <a:endParaRPr lang="fr-FR"/>
          </a:p>
        </p:txBody>
      </p:sp>
      <p:sp>
        <p:nvSpPr>
          <p:cNvPr id="5" name="Espace réservé du texte 4"/>
          <p:cNvSpPr>
            <a:spLocks noGrp="1"/>
          </p:cNvSpPr>
          <p:nvPr>
            <p:ph type="body" sz="quarter" idx="13"/>
          </p:nvPr>
        </p:nvSpPr>
        <p:spPr>
          <a:xfrm>
            <a:off x="326749" y="883007"/>
            <a:ext cx="8424000" cy="255838"/>
          </a:xfrm>
        </p:spPr>
        <p:txBody>
          <a:bodyPr/>
          <a:lstStyle/>
          <a:p>
            <a:r>
              <a:rPr lang="fr-FR" sz="1400" dirty="0">
                <a:hlinkClick r:id="rId2"/>
              </a:rPr>
              <a:t>https://www.onisep.fr/Choisir-mes-etudes/Apres-le-bac/Le-schema-des-etudes-apres-le-bac</a:t>
            </a:r>
            <a:r>
              <a:rPr lang="fr-FR" sz="1400" dirty="0"/>
              <a:t> </a:t>
            </a:r>
          </a:p>
        </p:txBody>
      </p:sp>
      <p:pic>
        <p:nvPicPr>
          <p:cNvPr id="2050" name="Picture 2"/>
          <p:cNvPicPr>
            <a:picLocks noChangeAspect="1" noChangeArrowheads="1"/>
          </p:cNvPicPr>
          <p:nvPr/>
        </p:nvPicPr>
        <p:blipFill>
          <a:blip r:embed="rId3"/>
          <a:srcRect/>
          <a:stretch>
            <a:fillRect/>
          </a:stretch>
        </p:blipFill>
        <p:spPr bwMode="auto">
          <a:xfrm>
            <a:off x="498764" y="1187677"/>
            <a:ext cx="6101542" cy="343164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Focus sur les vœux multiples : exemples (4/4)</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01/02/2021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20</a:t>
            </a:fld>
            <a:endParaRPr lang="fr-FR"/>
          </a:p>
        </p:txBody>
      </p:sp>
      <p:sp>
        <p:nvSpPr>
          <p:cNvPr id="8" name="Espace réservé du contenu 7"/>
          <p:cNvSpPr>
            <a:spLocks noGrp="1"/>
          </p:cNvSpPr>
          <p:nvPr>
            <p:ph sz="quarter" idx="14"/>
          </p:nvPr>
        </p:nvSpPr>
        <p:spPr>
          <a:xfrm>
            <a:off x="251520" y="1275606"/>
            <a:ext cx="8514816" cy="2952328"/>
          </a:xfrm>
        </p:spPr>
        <p:txBody>
          <a:bodyPr/>
          <a:lstStyle/>
          <a:p>
            <a:pPr>
              <a:spcAft>
                <a:spcPts val="0"/>
              </a:spcAft>
              <a:defRPr/>
            </a:pPr>
            <a:endParaRPr lang="fr-FR" sz="1600" b="1">
              <a:solidFill>
                <a:srgbClr val="F28E65"/>
              </a:solidFill>
            </a:endParaRPr>
          </a:p>
          <a:p>
            <a:pPr>
              <a:spcAft>
                <a:spcPts val="0"/>
              </a:spcAft>
              <a:defRPr/>
            </a:pPr>
            <a:r>
              <a:rPr lang="fr-FR" sz="1600" b="1">
                <a:solidFill>
                  <a:srgbClr val="F28E65"/>
                </a:solidFill>
              </a:rPr>
              <a:t>Vous demandez un BTS « Métiers de la chimie » dans 7 établissements différents</a:t>
            </a:r>
          </a:p>
          <a:p>
            <a:pPr marL="285750" indent="-285750">
              <a:spcAft>
                <a:spcPts val="0"/>
              </a:spcAft>
              <a:buFont typeface="Wingdings" panose="05000000000000000000" pitchFamily="2" charset="2"/>
              <a:buChar char="à"/>
              <a:defRPr/>
            </a:pPr>
            <a:r>
              <a:rPr lang="fr-FR" sz="1600">
                <a:sym typeface="Wingdings" panose="05000000000000000000" pitchFamily="2" charset="2"/>
              </a:rPr>
              <a:t>Dans votre dossier, ces demandes comptent pour 1 vœu multiple (le BTS) et 7 sous-vœux (les établissements) qui sont décomptés dans la limite des 20 sous-vœux autorisés. </a:t>
            </a:r>
          </a:p>
          <a:p>
            <a:pPr>
              <a:spcAft>
                <a:spcPts val="0"/>
              </a:spcAft>
              <a:defRPr/>
            </a:pPr>
            <a:endParaRPr lang="fr-FR" sz="1600">
              <a:sym typeface="Wingdings" panose="05000000000000000000" pitchFamily="2" charset="2"/>
            </a:endParaRPr>
          </a:p>
          <a:p>
            <a:pPr defTabSz="457200">
              <a:spcAft>
                <a:spcPts val="0"/>
              </a:spcAft>
              <a:defRPr/>
            </a:pPr>
            <a:r>
              <a:rPr lang="fr-FR" sz="1600" b="1">
                <a:solidFill>
                  <a:srgbClr val="F28E65"/>
                </a:solidFill>
              </a:rPr>
              <a:t>Le regroupement d’instituts de formation en soins infirmiers (IFSI) de l’Université Bretagne Sud propose 3 instituts. Vous demandez deux instituts au sein de ce regroupement : </a:t>
            </a:r>
            <a:endParaRPr lang="fr-FR" sz="1600">
              <a:sym typeface="Wingdings" panose="05000000000000000000" pitchFamily="2" charset="2"/>
            </a:endParaRPr>
          </a:p>
          <a:p>
            <a:pPr marL="285750" indent="-285750">
              <a:spcAft>
                <a:spcPts val="0"/>
              </a:spcAft>
              <a:buFont typeface="Wingdings" panose="05000000000000000000" pitchFamily="2" charset="2"/>
              <a:buChar char="à"/>
              <a:defRPr/>
            </a:pPr>
            <a:r>
              <a:rPr lang="fr-FR" sz="1600">
                <a:sym typeface="Wingdings" panose="05000000000000000000" pitchFamily="2" charset="2"/>
              </a:rPr>
              <a:t>Dans votre dossier, ces demandes comptent pour 1 vœu multiple (le regroupement d’IFSI) et 2 sous-vœux (les instituts), qui ne sont pas décomptés. </a:t>
            </a:r>
          </a:p>
          <a:p>
            <a:pPr defTabSz="457200">
              <a:spcAft>
                <a:spcPts val="0"/>
              </a:spcAft>
              <a:defRPr/>
            </a:pPr>
            <a:endParaRPr lang="fr-FR" sz="1600" b="1"/>
          </a:p>
          <a:p>
            <a:pPr marL="742950" lvl="1" indent="-285750" defTabSz="457200">
              <a:spcBef>
                <a:spcPts val="0"/>
              </a:spcBef>
              <a:spcAft>
                <a:spcPts val="0"/>
              </a:spcAft>
              <a:defRPr/>
            </a:pPr>
            <a:endParaRPr lang="fr-FR" sz="1600">
              <a:solidFill>
                <a:srgbClr val="0C5076"/>
              </a:solidFill>
            </a:endParaRPr>
          </a:p>
          <a:p>
            <a:pPr marL="742950" lvl="1" indent="-285750" defTabSz="457200">
              <a:spcBef>
                <a:spcPts val="0"/>
              </a:spcBef>
              <a:spcAft>
                <a:spcPts val="0"/>
              </a:spcAft>
              <a:defRPr/>
            </a:pPr>
            <a:endParaRPr lang="fr-FR" sz="1600">
              <a:solidFill>
                <a:srgbClr val="0C5076"/>
              </a:solidFill>
            </a:endParaRPr>
          </a:p>
        </p:txBody>
      </p:sp>
      <p:sp>
        <p:nvSpPr>
          <p:cNvPr id="7" name="Rectangle 6"/>
          <p:cNvSpPr/>
          <p:nvPr/>
        </p:nvSpPr>
        <p:spPr>
          <a:xfrm>
            <a:off x="294694" y="4223552"/>
            <a:ext cx="8455898" cy="501124"/>
          </a:xfrm>
          <a:prstGeom prst="rect">
            <a:avLst/>
          </a:prstGeom>
          <a:solidFill>
            <a:srgbClr val="0C5076"/>
          </a:solidFill>
          <a:ln w="12700" cap="flat" cmpd="sng" algn="ctr">
            <a:solidFill>
              <a:srgbClr val="3D566E"/>
            </a:solidFill>
            <a:prstDash val="solid"/>
          </a:ln>
          <a:effectLst/>
        </p:spPr>
        <p:txBody>
          <a:bodyPr rtlCol="0" anchor="ctr"/>
          <a:lstStyle/>
          <a:p>
            <a:pPr marL="0" marR="0" lvl="1" indent="0" defTabSz="457200" eaLnBrk="1" fontAlgn="auto" latinLnBrk="0" hangingPunct="1">
              <a:lnSpc>
                <a:spcPct val="90000"/>
              </a:lnSpc>
              <a:spcBef>
                <a:spcPts val="0"/>
              </a:spcBef>
              <a:spcAft>
                <a:spcPts val="0"/>
              </a:spcAft>
              <a:buClrTx/>
              <a:buSzPct val="100000"/>
              <a:buFontTx/>
              <a:buNone/>
              <a:tabLst/>
              <a:defRPr/>
            </a:pPr>
            <a:r>
              <a:rPr lang="fr-FR" sz="1600" b="1" i="1" u="sng">
                <a:solidFill>
                  <a:srgbClr val="F28E65"/>
                </a:solidFill>
              </a:rPr>
              <a:t>A noter </a:t>
            </a:r>
            <a:r>
              <a:rPr kumimoji="0" lang="fr-FR" sz="1600" b="0" i="1" u="none" strike="noStrike" kern="0" cap="none" spc="0" normalizeH="0" baseline="0" noProof="0">
                <a:ln>
                  <a:noFill/>
                </a:ln>
                <a:solidFill>
                  <a:schemeClr val="bg1"/>
                </a:solidFill>
                <a:effectLst/>
                <a:uLnTx/>
                <a:uFillTx/>
              </a:rPr>
              <a:t>: rassurez-vous, dans</a:t>
            </a:r>
            <a:r>
              <a:rPr kumimoji="0" lang="fr-FR" sz="1600" b="0" i="1" u="none" strike="noStrike" kern="0" cap="none" spc="0" normalizeH="0" noProof="0">
                <a:ln>
                  <a:noFill/>
                </a:ln>
                <a:solidFill>
                  <a:schemeClr val="bg1"/>
                </a:solidFill>
                <a:effectLst/>
                <a:uLnTx/>
                <a:uFillTx/>
              </a:rPr>
              <a:t> votre dossier Parcoursup, un compteur de vœux permet de suivre les vœux multiples et sous-vœux formulés.</a:t>
            </a:r>
            <a:endParaRPr kumimoji="0" lang="fr-FR" sz="1600" b="0" i="1" u="none" strike="noStrike" kern="0" cap="none" spc="0" normalizeH="0" baseline="0" noProof="0">
              <a:ln>
                <a:noFill/>
              </a:ln>
              <a:solidFill>
                <a:schemeClr val="bg1"/>
              </a:solidFill>
              <a:effectLst/>
              <a:uLnTx/>
              <a:uFillTx/>
            </a:endParaRPr>
          </a:p>
        </p:txBody>
      </p:sp>
      <p:sp>
        <p:nvSpPr>
          <p:cNvPr id="9" name="Rectangle à coins arrondis 8"/>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Entre le 20 janvier </a:t>
            </a:r>
          </a:p>
          <a:p>
            <a:pPr algn="ctr"/>
            <a:r>
              <a:rPr lang="fr-FR" sz="1400" b="1" dirty="0">
                <a:solidFill>
                  <a:schemeClr val="bg1"/>
                </a:solidFill>
              </a:rPr>
              <a:t>et le 11 mars inclus</a:t>
            </a:r>
          </a:p>
        </p:txBody>
      </p:sp>
    </p:spTree>
    <p:extLst>
      <p:ext uri="{BB962C8B-B14F-4D97-AF65-F5344CB8AC3E}">
        <p14:creationId xmlns:p14="http://schemas.microsoft.com/office/powerpoint/2010/main" xmlns="" val="1943004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Focus sur les vœux en apprentissage </a:t>
            </a:r>
          </a:p>
        </p:txBody>
      </p:sp>
      <p:sp>
        <p:nvSpPr>
          <p:cNvPr id="3" name="Espace réservé du contenu 2"/>
          <p:cNvSpPr>
            <a:spLocks noGrp="1"/>
          </p:cNvSpPr>
          <p:nvPr>
            <p:ph sz="quarter" idx="14"/>
          </p:nvPr>
        </p:nvSpPr>
        <p:spPr>
          <a:xfrm>
            <a:off x="294694" y="1303836"/>
            <a:ext cx="8424936" cy="3513319"/>
          </a:xfrm>
        </p:spPr>
        <p:txBody>
          <a:bodyPr/>
          <a:lstStyle/>
          <a:p>
            <a:pPr marL="0" lvl="1" indent="0">
              <a:spcBef>
                <a:spcPts val="0"/>
              </a:spcBef>
              <a:spcAft>
                <a:spcPts val="0"/>
              </a:spcAft>
              <a:buNone/>
              <a:defRPr/>
            </a:pPr>
            <a:endParaRPr lang="fr-FR" sz="1600" dirty="0">
              <a:solidFill>
                <a:srgbClr val="0C5076"/>
              </a:solidFill>
            </a:endParaRPr>
          </a:p>
          <a:p>
            <a:r>
              <a:rPr lang="fr-FR" sz="1600" b="1" dirty="0">
                <a:solidFill>
                  <a:srgbClr val="EC130E"/>
                </a:solidFill>
              </a:rPr>
              <a:t>&gt;</a:t>
            </a:r>
            <a:r>
              <a:rPr lang="fr-FR" sz="1600" b="1" dirty="0">
                <a:solidFill>
                  <a:srgbClr val="FF0000"/>
                </a:solidFill>
              </a:rPr>
              <a:t> </a:t>
            </a:r>
            <a:r>
              <a:rPr lang="fr-FR" sz="1600" b="1" dirty="0">
                <a:solidFill>
                  <a:srgbClr val="ED7454"/>
                </a:solidFill>
              </a:rPr>
              <a:t>Jusqu’à 10 vœux en apprentissage</a:t>
            </a:r>
            <a:r>
              <a:rPr lang="fr-FR" sz="1600" dirty="0"/>
              <a:t>, en plus des 10 autres vœux autorisés</a:t>
            </a:r>
          </a:p>
          <a:p>
            <a:pPr>
              <a:spcAft>
                <a:spcPts val="0"/>
              </a:spcAft>
            </a:pPr>
            <a:endParaRPr lang="fr-FR" sz="1600" dirty="0"/>
          </a:p>
          <a:p>
            <a:r>
              <a:rPr lang="fr-FR" sz="1600" b="1" dirty="0">
                <a:solidFill>
                  <a:srgbClr val="EC130E"/>
                </a:solidFill>
              </a:rPr>
              <a:t>&gt;</a:t>
            </a:r>
            <a:r>
              <a:rPr lang="fr-FR" sz="1600" b="1" dirty="0">
                <a:solidFill>
                  <a:srgbClr val="F28E65"/>
                </a:solidFill>
              </a:rPr>
              <a:t> </a:t>
            </a:r>
            <a:r>
              <a:rPr lang="fr-FR" sz="1600" b="1" dirty="0">
                <a:solidFill>
                  <a:srgbClr val="ED7454"/>
                </a:solidFill>
              </a:rPr>
              <a:t>Pas de date limite pour formuler des vœux en apprentissage </a:t>
            </a:r>
            <a:r>
              <a:rPr lang="fr-FR" sz="1600" dirty="0"/>
              <a:t>(pour la majorité des formations en apprentissage)</a:t>
            </a:r>
          </a:p>
          <a:p>
            <a:endParaRPr lang="fr-FR" sz="1600" b="1" dirty="0">
              <a:solidFill>
                <a:srgbClr val="FF0000"/>
              </a:solidFill>
            </a:endParaRPr>
          </a:p>
          <a:p>
            <a:r>
              <a:rPr lang="fr-FR" sz="1600" b="1" dirty="0">
                <a:solidFill>
                  <a:srgbClr val="FF0000"/>
                </a:solidFill>
              </a:rPr>
              <a:t>&gt;</a:t>
            </a:r>
            <a:r>
              <a:rPr lang="fr-FR" sz="1600" dirty="0"/>
              <a:t> </a:t>
            </a:r>
            <a:r>
              <a:rPr lang="fr-FR" sz="1600" b="1" dirty="0">
                <a:solidFill>
                  <a:srgbClr val="ED7454"/>
                </a:solidFill>
              </a:rPr>
              <a:t>Une rubrique spécifique dans votre dossier pour vos vœux en apprentissage</a:t>
            </a:r>
          </a:p>
          <a:p>
            <a:endParaRPr lang="fr-FR" sz="800" dirty="0"/>
          </a:p>
          <a:p>
            <a:endParaRPr lang="fr-FR" sz="500"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01/02/2021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21</a:t>
            </a:fld>
            <a:endParaRPr lang="fr-FR"/>
          </a:p>
        </p:txBody>
      </p:sp>
      <p:sp>
        <p:nvSpPr>
          <p:cNvPr id="7" name="Rectangle 6"/>
          <p:cNvSpPr/>
          <p:nvPr/>
        </p:nvSpPr>
        <p:spPr>
          <a:xfrm>
            <a:off x="328101" y="3628175"/>
            <a:ext cx="8455898" cy="828980"/>
          </a:xfrm>
          <a:prstGeom prst="rect">
            <a:avLst/>
          </a:prstGeom>
          <a:solidFill>
            <a:srgbClr val="0C5076"/>
          </a:solidFill>
          <a:ln w="12700" cap="flat" cmpd="sng" algn="ctr">
            <a:solidFill>
              <a:srgbClr val="3D566E"/>
            </a:solidFill>
            <a:prstDash val="solid"/>
          </a:ln>
          <a:effectLst/>
        </p:spPr>
        <p:txBody>
          <a:bodyPr rtlCol="0" anchor="ctr"/>
          <a:lstStyle/>
          <a:p>
            <a:pPr marL="0" lvl="1" defTabSz="457200">
              <a:lnSpc>
                <a:spcPct val="90000"/>
              </a:lnSpc>
              <a:buSzPct val="100000"/>
              <a:defRPr/>
            </a:pPr>
            <a:r>
              <a:rPr lang="fr-FR" sz="1600" b="1" i="1" u="sng" dirty="0">
                <a:solidFill>
                  <a:srgbClr val="ED7454"/>
                </a:solidFill>
              </a:rPr>
              <a:t>Rappel</a:t>
            </a:r>
            <a:r>
              <a:rPr lang="fr-FR" sz="1600" b="1" i="1" kern="0" dirty="0">
                <a:solidFill>
                  <a:schemeClr val="bg1"/>
                </a:solidFill>
              </a:rPr>
              <a:t> </a:t>
            </a:r>
            <a:r>
              <a:rPr lang="fr-FR" sz="1600" i="1" kern="0" dirty="0">
                <a:solidFill>
                  <a:schemeClr val="bg1"/>
                </a:solidFill>
              </a:rPr>
              <a:t>: les centres de formation en apprentissage ont pour mission d’accompagner les candidats en apprentissage pour trouver un employeur et signer un contrat d’apprentissage.</a:t>
            </a:r>
          </a:p>
          <a:p>
            <a:pPr marL="0" lvl="1" defTabSz="457200">
              <a:lnSpc>
                <a:spcPct val="90000"/>
              </a:lnSpc>
              <a:buSzPct val="100000"/>
              <a:defRPr/>
            </a:pPr>
            <a:r>
              <a:rPr lang="fr-FR" sz="1600" i="1" kern="0" dirty="0">
                <a:solidFill>
                  <a:schemeClr val="bg1"/>
                </a:solidFill>
              </a:rPr>
              <a:t>Retrouvez des conseils pour trouver un employeur sur Parcoursup.fr  </a:t>
            </a:r>
            <a:endParaRPr kumimoji="0" lang="fr-FR" sz="1600" b="0" i="1"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xmlns="" val="3224629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42705" y="191193"/>
            <a:ext cx="6098988" cy="720000"/>
          </a:xfrm>
        </p:spPr>
        <p:txBody>
          <a:bodyPr/>
          <a:lstStyle/>
          <a:p>
            <a:r>
              <a:rPr lang="fr-FR" sz="2400" dirty="0"/>
              <a:t>Focus sur le secteur géographique (1/2) </a:t>
            </a:r>
          </a:p>
        </p:txBody>
      </p:sp>
      <p:sp>
        <p:nvSpPr>
          <p:cNvPr id="3" name="Espace réservé du contenu 2"/>
          <p:cNvSpPr>
            <a:spLocks noGrp="1"/>
          </p:cNvSpPr>
          <p:nvPr>
            <p:ph sz="quarter" idx="14"/>
          </p:nvPr>
        </p:nvSpPr>
        <p:spPr>
          <a:xfrm>
            <a:off x="343938" y="835032"/>
            <a:ext cx="8523604" cy="3944786"/>
          </a:xfrm>
        </p:spPr>
        <p:txBody>
          <a:bodyPr/>
          <a:lstStyle/>
          <a:p>
            <a:pPr marL="0" lvl="1" indent="0">
              <a:buSzPct val="100000"/>
              <a:buNone/>
            </a:pPr>
            <a:r>
              <a:rPr lang="fr-FR" sz="1700" b="1" dirty="0">
                <a:solidFill>
                  <a:srgbClr val="F28E65"/>
                </a:solidFill>
              </a:rPr>
              <a:t>Pour les formations sélectives (BTS, BUT, IFSI, écoles…)  </a:t>
            </a:r>
            <a:r>
              <a:rPr lang="fr-FR" sz="1700" dirty="0"/>
              <a:t> </a:t>
            </a:r>
            <a:endParaRPr lang="fr-FR" dirty="0"/>
          </a:p>
          <a:p>
            <a:pPr marL="177800" lvl="1" indent="-177800">
              <a:lnSpc>
                <a:spcPct val="80000"/>
              </a:lnSpc>
              <a:buClr>
                <a:srgbClr val="EC130E"/>
              </a:buClr>
              <a:buSzPct val="100000"/>
              <a:buFont typeface="Lucida Grande"/>
              <a:buChar char="&gt;"/>
              <a:defRPr/>
            </a:pPr>
            <a:r>
              <a:rPr lang="fr-FR" sz="1600" dirty="0">
                <a:solidFill>
                  <a:srgbClr val="0C5076"/>
                </a:solidFill>
              </a:rPr>
              <a:t>Les lycéens peuvent faire des vœux pour les formations qui les intéressent où qu’elles soient, dans leur académie ou en dehors. </a:t>
            </a:r>
            <a:r>
              <a:rPr lang="fr-FR" sz="1600" b="1" u="sng" dirty="0">
                <a:solidFill>
                  <a:srgbClr val="ED7454"/>
                </a:solidFill>
              </a:rPr>
              <a:t>Il n’y a pas de secteur géographique. </a:t>
            </a:r>
            <a:endParaRPr lang="fr-FR" sz="1700" b="1" dirty="0">
              <a:solidFill>
                <a:srgbClr val="ED7454"/>
              </a:solidFill>
            </a:endParaRPr>
          </a:p>
          <a:p>
            <a:pPr marL="177800" lvl="1" indent="-177800">
              <a:lnSpc>
                <a:spcPct val="80000"/>
              </a:lnSpc>
              <a:buClr>
                <a:srgbClr val="EC130E"/>
              </a:buClr>
              <a:buSzPct val="100000"/>
              <a:buNone/>
              <a:defRPr/>
            </a:pPr>
            <a:r>
              <a:rPr lang="fr-FR" sz="1700" b="1" dirty="0">
                <a:solidFill>
                  <a:srgbClr val="F28E65"/>
                </a:solidFill>
              </a:rPr>
              <a:t>Pour les formations non-sélectives (licences, PASS)</a:t>
            </a:r>
            <a:r>
              <a:rPr lang="fr-FR" sz="1700" dirty="0">
                <a:solidFill>
                  <a:srgbClr val="F28E65"/>
                </a:solidFill>
              </a:rPr>
              <a:t> </a:t>
            </a:r>
            <a:endParaRPr lang="fr-FR" sz="1700" dirty="0">
              <a:solidFill>
                <a:srgbClr val="F28E65"/>
              </a:solidFill>
              <a:cs typeface="Arial"/>
            </a:endParaRPr>
          </a:p>
          <a:p>
            <a:pPr marL="177800" lvl="1" indent="-177800">
              <a:lnSpc>
                <a:spcPct val="90000"/>
              </a:lnSpc>
              <a:buClr>
                <a:srgbClr val="EC130E"/>
              </a:buClr>
              <a:buSzPct val="100000"/>
              <a:buFont typeface="Lucida Grande"/>
              <a:buChar char="&gt;"/>
              <a:defRPr/>
            </a:pPr>
            <a:r>
              <a:rPr lang="fr-FR" sz="1600" dirty="0">
                <a:solidFill>
                  <a:srgbClr val="0C5076"/>
                </a:solidFill>
              </a:rPr>
              <a:t>Les lycéens peuvent faire des vœux pour les formations qui les intéressent dans leur académie ou en dehors. Lorsque la formation est très demandée (voir fiche formation sur </a:t>
            </a:r>
            <a:r>
              <a:rPr lang="fr-FR" sz="1600" dirty="0" err="1">
                <a:solidFill>
                  <a:srgbClr val="0C5076"/>
                </a:solidFill>
              </a:rPr>
              <a:t>parcoursup</a:t>
            </a:r>
            <a:r>
              <a:rPr lang="fr-FR" sz="1600" dirty="0">
                <a:solidFill>
                  <a:srgbClr val="0C5076"/>
                </a:solidFill>
              </a:rPr>
              <a:t>), </a:t>
            </a:r>
            <a:r>
              <a:rPr lang="fr-FR" sz="1600" b="1" dirty="0">
                <a:solidFill>
                  <a:srgbClr val="0C5076"/>
                </a:solidFill>
              </a:rPr>
              <a:t>une priorité au secteur géographique s’applique : </a:t>
            </a:r>
            <a:r>
              <a:rPr lang="fr-FR" sz="1500" dirty="0">
                <a:solidFill>
                  <a:srgbClr val="0C5076"/>
                </a:solidFill>
              </a:rPr>
              <a:t>un pourcentage maximum de candidats résidant en dehors du secteur géographique est alors fixé par le recteur. En Ile de France, les résidents sont prioritaires sur les 3 académies: Versailles, Paris et Créteil. </a:t>
            </a:r>
          </a:p>
          <a:p>
            <a:pPr marL="177800" lvl="1" indent="-177800">
              <a:lnSpc>
                <a:spcPct val="90000"/>
              </a:lnSpc>
              <a:buClr>
                <a:srgbClr val="EC130E"/>
              </a:buClr>
              <a:buSzPct val="100000"/>
              <a:buNone/>
              <a:defRPr/>
            </a:pPr>
            <a:r>
              <a:rPr lang="fr-FR" sz="1500" b="1" dirty="0">
                <a:solidFill>
                  <a:srgbClr val="0C5076"/>
                </a:solidFill>
              </a:rPr>
              <a:t>				</a:t>
            </a:r>
            <a:r>
              <a:rPr lang="fr-FR" sz="1500" b="1" dirty="0">
                <a:solidFill>
                  <a:srgbClr val="ED7454"/>
                </a:solidFill>
              </a:rPr>
              <a:t>SECTEUR = Ile De France</a:t>
            </a:r>
          </a:p>
          <a:p>
            <a:pPr marL="177800" lvl="1" indent="-177800">
              <a:lnSpc>
                <a:spcPct val="90000"/>
              </a:lnSpc>
              <a:buClr>
                <a:srgbClr val="EC130E"/>
              </a:buClr>
              <a:buSzPct val="100000"/>
              <a:buFont typeface="Lucida Grande"/>
              <a:buChar char="&gt;"/>
              <a:defRPr/>
            </a:pPr>
            <a:r>
              <a:rPr lang="fr-FR" sz="1200" dirty="0">
                <a:solidFill>
                  <a:srgbClr val="0C5076"/>
                </a:solidFill>
              </a:rPr>
              <a:t>L’indication du secteur est affichée aux candidats. Les pourcentages fixés par les recteurs seront affichés sur </a:t>
            </a:r>
            <a:r>
              <a:rPr lang="fr-FR" sz="1200" dirty="0" err="1">
                <a:solidFill>
                  <a:srgbClr val="0C5076"/>
                </a:solidFill>
              </a:rPr>
              <a:t>Parcoursup</a:t>
            </a:r>
            <a:r>
              <a:rPr lang="fr-FR" sz="1200" dirty="0">
                <a:solidFill>
                  <a:srgbClr val="0C5076"/>
                </a:solidFill>
              </a:rPr>
              <a:t> (voir fiche formation) avant le début de la phase d’admission. </a:t>
            </a:r>
          </a:p>
          <a:p>
            <a:pPr marL="177800" lvl="1" indent="-177800">
              <a:lnSpc>
                <a:spcPct val="90000"/>
              </a:lnSpc>
              <a:buClr>
                <a:srgbClr val="EC130E"/>
              </a:buClr>
              <a:buSzPct val="100000"/>
              <a:buFont typeface="Lucida Grande"/>
              <a:buChar char="&gt;"/>
              <a:defRPr/>
            </a:pPr>
            <a:r>
              <a:rPr lang="fr-FR" sz="1200" dirty="0">
                <a:solidFill>
                  <a:srgbClr val="0C5076"/>
                </a:solidFill>
              </a:rPr>
              <a:t>Exception: les candidats qui souhaitent accéder à une mention de licence qui n’est pas dispensée dans leur académie de résidence sont considérés comme résidents de l’académie où se situe la licence demandée.</a:t>
            </a:r>
          </a:p>
          <a:p>
            <a:pPr marL="0" lvl="1" indent="0">
              <a:buSzPct val="100000"/>
              <a:buNone/>
              <a:defRPr/>
            </a:pPr>
            <a:r>
              <a:rPr lang="fr-FR" sz="900" dirty="0"/>
              <a:t>          </a:t>
            </a:r>
            <a:endParaRPr lang="fr-FR" sz="900" b="1" dirty="0">
              <a:solidFill>
                <a:srgbClr val="F28E65"/>
              </a:solidFill>
            </a:endParaRP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01/02/2021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22</a:t>
            </a:fld>
            <a:endParaRPr lang="fr-FR"/>
          </a:p>
        </p:txBody>
      </p:sp>
    </p:spTree>
    <p:extLst>
      <p:ext uri="{BB962C8B-B14F-4D97-AF65-F5344CB8AC3E}">
        <p14:creationId xmlns:p14="http://schemas.microsoft.com/office/powerpoint/2010/main" xmlns="" val="327653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91935"/>
            <a:ext cx="8424000" cy="720000"/>
          </a:xfrm>
        </p:spPr>
        <p:txBody>
          <a:bodyPr/>
          <a:lstStyle/>
          <a:p>
            <a:r>
              <a:rPr lang="fr-FR" sz="2400" dirty="0"/>
              <a:t>La demande de césure : mode d’emploi </a:t>
            </a:r>
          </a:p>
        </p:txBody>
      </p:sp>
      <p:sp>
        <p:nvSpPr>
          <p:cNvPr id="3" name="Espace réservé du contenu 2"/>
          <p:cNvSpPr>
            <a:spLocks noGrp="1"/>
          </p:cNvSpPr>
          <p:nvPr>
            <p:ph sz="quarter" idx="14"/>
          </p:nvPr>
        </p:nvSpPr>
        <p:spPr>
          <a:xfrm>
            <a:off x="350649" y="1253367"/>
            <a:ext cx="8441663" cy="3509825"/>
          </a:xfrm>
        </p:spPr>
        <p:txBody>
          <a:bodyPr/>
          <a:lstStyle/>
          <a:p>
            <a:pPr lvl="0" defTabSz="457200">
              <a:spcBef>
                <a:spcPct val="20000"/>
              </a:spcBef>
              <a:spcAft>
                <a:spcPts val="0"/>
              </a:spcAft>
              <a:buClr>
                <a:srgbClr val="FF0000"/>
              </a:buClr>
              <a:buSzPct val="100000"/>
            </a:pPr>
            <a:r>
              <a:rPr lang="fr-FR" sz="1600" b="1" dirty="0">
                <a:solidFill>
                  <a:srgbClr val="ED7454"/>
                </a:solidFill>
              </a:rPr>
              <a:t>Un lycéen peut demander une césure directement après le bac </a:t>
            </a:r>
            <a:r>
              <a:rPr lang="fr-FR" sz="1600" dirty="0"/>
              <a:t>: possibilité de suspendre temporairement une formation afin d’acquérir une expérience utile pour son projet de formation (partir à l’étranger, réaliser un projet associatif, entrepreneurial </a:t>
            </a:r>
            <a:r>
              <a:rPr lang="fr-FR" sz="1600" dirty="0" err="1"/>
              <a:t>etc</a:t>
            </a:r>
            <a:r>
              <a:rPr lang="fr-FR" sz="1600" dirty="0"/>
              <a:t>…)</a:t>
            </a:r>
            <a:endParaRPr lang="fr-FR" sz="800" dirty="0"/>
          </a:p>
          <a:p>
            <a:pPr lvl="0" defTabSz="457200">
              <a:spcBef>
                <a:spcPct val="20000"/>
              </a:spcBef>
              <a:spcAft>
                <a:spcPts val="0"/>
              </a:spcAft>
              <a:buClr>
                <a:srgbClr val="FF0000"/>
              </a:buClr>
              <a:buSzPct val="100000"/>
            </a:pPr>
            <a:endParaRPr lang="fr-FR" sz="900" dirty="0">
              <a:solidFill>
                <a:srgbClr val="3D566E"/>
              </a:solidFill>
            </a:endParaRPr>
          </a:p>
          <a:p>
            <a:pPr marL="626745" lvl="1" indent="-169545" defTabSz="457200">
              <a:spcBef>
                <a:spcPct val="20000"/>
              </a:spcBef>
              <a:spcAft>
                <a:spcPts val="0"/>
              </a:spcAft>
              <a:buClr>
                <a:srgbClr val="FF0000"/>
              </a:buClr>
              <a:buFont typeface="Arial-ItalicMT" charset="0"/>
              <a:buChar char="&gt;"/>
            </a:pPr>
            <a:r>
              <a:rPr lang="fr-FR" sz="1400" dirty="0">
                <a:solidFill>
                  <a:srgbClr val="0C5076"/>
                </a:solidFill>
              </a:rPr>
              <a:t>Durée de la césure : d’un semestre à une année universitaire </a:t>
            </a:r>
            <a:endParaRPr lang="fr-FR" sz="1400" dirty="0">
              <a:solidFill>
                <a:srgbClr val="0C5076"/>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solidFill>
                  <a:srgbClr val="0C5076"/>
                </a:solidFill>
              </a:rPr>
              <a:t>Demande de césure à signaler lors de la saisie des vœux sur </a:t>
            </a:r>
            <a:r>
              <a:rPr lang="fr-FR" sz="1400" b="1" dirty="0" err="1">
                <a:solidFill>
                  <a:srgbClr val="0C5076"/>
                </a:solidFill>
              </a:rPr>
              <a:t>Parcoursup</a:t>
            </a:r>
            <a:r>
              <a:rPr lang="fr-FR" sz="1400" b="1" dirty="0">
                <a:solidFill>
                  <a:srgbClr val="0C5076"/>
                </a:solidFill>
              </a:rPr>
              <a:t> </a:t>
            </a:r>
            <a:r>
              <a:rPr lang="fr-FR" sz="1400" dirty="0">
                <a:solidFill>
                  <a:srgbClr val="0C5076"/>
                </a:solidFill>
              </a:rPr>
              <a:t>(en cochant la case « césure »)</a:t>
            </a:r>
            <a:endParaRPr lang="fr-FR" sz="1400" dirty="0">
              <a:solidFill>
                <a:srgbClr val="0C5076"/>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solidFill>
                  <a:srgbClr val="0C5076"/>
                </a:solidFill>
              </a:rPr>
              <a:t>L’établissement prend connaissance de la demande de césure après l’acceptation définitive de la proposition d’admission par le lycéen </a:t>
            </a:r>
            <a:r>
              <a:rPr lang="fr-FR" sz="1600" b="1" dirty="0">
                <a:solidFill>
                  <a:srgbClr val="ED7454"/>
                </a:solidFill>
              </a:rPr>
              <a:t>&gt;</a:t>
            </a:r>
            <a:r>
              <a:rPr lang="fr-FR" sz="1400" b="1" dirty="0">
                <a:solidFill>
                  <a:srgbClr val="0C5076"/>
                </a:solidFill>
              </a:rPr>
              <a:t> </a:t>
            </a:r>
            <a:r>
              <a:rPr lang="fr-FR" sz="1400" dirty="0">
                <a:solidFill>
                  <a:srgbClr val="0C5076"/>
                </a:solidFill>
              </a:rPr>
              <a:t>Le lycéen contacte la formation pour s’y inscrire et savoir comment déposer sa demande de césure</a:t>
            </a:r>
            <a:endParaRPr lang="fr-FR" sz="1400" dirty="0">
              <a:solidFill>
                <a:srgbClr val="0C5076"/>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solidFill>
                  <a:srgbClr val="0C5076"/>
                </a:solidFill>
              </a:rPr>
              <a:t>La césure n’est pas accordée de droit</a:t>
            </a:r>
            <a:r>
              <a:rPr lang="fr-FR" sz="1400" dirty="0">
                <a:solidFill>
                  <a:srgbClr val="0C5076"/>
                </a:solidFill>
              </a:rPr>
              <a:t> : une lettre de motivation précisant les objectifs et le projet envisagés pour cette césure doit être adressée au président  de l’université ou directeur de l’établissement.</a:t>
            </a:r>
            <a:endParaRPr lang="fr-FR" sz="1400" dirty="0">
              <a:solidFill>
                <a:srgbClr val="0C5076"/>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solidFill>
                  <a:srgbClr val="0C5076"/>
                </a:solidFill>
              </a:rPr>
              <a:t>A l’issue de la césure, l’étudiant pourra réintégrer la formation s’il le souhaite sans repasser par </a:t>
            </a:r>
            <a:r>
              <a:rPr lang="fr-FR" sz="1400" b="1" dirty="0" err="1">
                <a:solidFill>
                  <a:srgbClr val="0C5076"/>
                </a:solidFill>
              </a:rPr>
              <a:t>Parcoursup</a:t>
            </a:r>
            <a:endParaRPr lang="fr-FR" sz="1400" b="1" dirty="0">
              <a:solidFill>
                <a:srgbClr val="0C5076"/>
              </a:solidFill>
              <a:cs typeface="Arial"/>
            </a:endParaRP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01/02/2021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23</a:t>
            </a:fld>
            <a:endParaRPr lang="fr-FR"/>
          </a:p>
        </p:txBody>
      </p:sp>
    </p:spTree>
    <p:extLst>
      <p:ext uri="{BB962C8B-B14F-4D97-AF65-F5344CB8AC3E}">
        <p14:creationId xmlns:p14="http://schemas.microsoft.com/office/powerpoint/2010/main" xmlns="" val="164533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BC6F468-705E-4774-9869-C5F1E6C2DE4E}" type="datetime1">
              <a:rPr lang="fr-FR" cap="all" smtClean="0"/>
              <a:pPr algn="r"/>
              <a:t>01/02/2021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24</a:t>
            </a:fld>
            <a:endParaRPr lang="fr-FR"/>
          </a:p>
        </p:txBody>
      </p:sp>
      <p:pic>
        <p:nvPicPr>
          <p:cNvPr id="2" name="Imag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xmlns="" val="931902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80736"/>
            <a:ext cx="8424000" cy="447614"/>
          </a:xfrm>
        </p:spPr>
        <p:txBody>
          <a:bodyPr/>
          <a:lstStyle/>
          <a:p>
            <a:r>
              <a:rPr lang="fr-FR" sz="2400"/>
              <a:t>Finaliser son dossier et confirmer vos vœux </a:t>
            </a:r>
          </a:p>
        </p:txBody>
      </p:sp>
      <p:sp>
        <p:nvSpPr>
          <p:cNvPr id="3" name="Espace réservé du contenu 2"/>
          <p:cNvSpPr>
            <a:spLocks noGrp="1"/>
          </p:cNvSpPr>
          <p:nvPr>
            <p:ph sz="quarter" idx="14"/>
          </p:nvPr>
        </p:nvSpPr>
        <p:spPr>
          <a:xfrm>
            <a:off x="369124" y="1296104"/>
            <a:ext cx="8424000" cy="3291870"/>
          </a:xfrm>
        </p:spPr>
        <p:txBody>
          <a:bodyPr/>
          <a:lstStyle/>
          <a:p>
            <a:pPr lvl="0" defTabSz="457200">
              <a:spcBef>
                <a:spcPct val="20000"/>
              </a:spcBef>
              <a:spcAft>
                <a:spcPts val="0"/>
              </a:spcAft>
              <a:buClr>
                <a:srgbClr val="FF0000"/>
              </a:buClr>
              <a:buSzPct val="100000"/>
              <a:defRPr/>
            </a:pPr>
            <a:r>
              <a:rPr lang="fr-FR" sz="1800" b="1" dirty="0"/>
              <a:t>Pour que les vœux saisis deviennent définitifs sur Parcoursup, les candidats doivent obligatoirement :</a:t>
            </a:r>
            <a:endParaRPr lang="fr-FR" sz="1200" dirty="0"/>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Compléter leur dossier : </a:t>
            </a:r>
            <a:endParaRPr lang="fr-FR" sz="2000" dirty="0"/>
          </a:p>
          <a:p>
            <a:pPr marL="594360" lvl="1" indent="-342900" defTabSz="457200">
              <a:spcBef>
                <a:spcPct val="20000"/>
              </a:spcBef>
              <a:spcAft>
                <a:spcPts val="0"/>
              </a:spcAft>
              <a:buClr>
                <a:srgbClr val="0C5076"/>
              </a:buClr>
              <a:buSzPct val="100000"/>
              <a:defRPr/>
            </a:pPr>
            <a:r>
              <a:rPr lang="fr-FR" sz="1800" dirty="0">
                <a:solidFill>
                  <a:srgbClr val="0C5076"/>
                </a:solidFill>
              </a:rPr>
              <a:t>projet de formation motivé pour chaque vœu formulé</a:t>
            </a:r>
            <a:endParaRPr lang="fr-FR" sz="1800" dirty="0">
              <a:solidFill>
                <a:srgbClr val="0C5076"/>
              </a:solidFill>
              <a:cs typeface="Arial"/>
            </a:endParaRPr>
          </a:p>
          <a:p>
            <a:pPr marL="594360" lvl="1" indent="-342900" defTabSz="457200">
              <a:spcBef>
                <a:spcPct val="20000"/>
              </a:spcBef>
              <a:spcAft>
                <a:spcPts val="0"/>
              </a:spcAft>
              <a:buClr>
                <a:srgbClr val="0C5076"/>
              </a:buClr>
              <a:buSzPct val="100000"/>
              <a:defRPr/>
            </a:pPr>
            <a:r>
              <a:rPr lang="fr-FR" sz="1800" dirty="0">
                <a:solidFill>
                  <a:srgbClr val="0C5076"/>
                </a:solidFill>
              </a:rPr>
              <a:t>rubrique « préférence et autres projets »</a:t>
            </a:r>
            <a:endParaRPr lang="fr-FR" sz="1800" dirty="0">
              <a:solidFill>
                <a:srgbClr val="0C5076"/>
              </a:solidFill>
              <a:cs typeface="Arial"/>
            </a:endParaRPr>
          </a:p>
          <a:p>
            <a:pPr marL="594360" lvl="1" indent="-342900" defTabSz="457200">
              <a:spcBef>
                <a:spcPct val="20000"/>
              </a:spcBef>
              <a:spcAft>
                <a:spcPts val="0"/>
              </a:spcAft>
              <a:buClr>
                <a:srgbClr val="0C5076"/>
              </a:buClr>
              <a:buSzPct val="100000"/>
              <a:defRPr/>
            </a:pPr>
            <a:r>
              <a:rPr lang="fr-FR" sz="1800" dirty="0">
                <a:solidFill>
                  <a:srgbClr val="0C5076"/>
                </a:solidFill>
              </a:rPr>
              <a:t>pièces complémentaires demandées par certaines formations</a:t>
            </a:r>
            <a:endParaRPr lang="fr-FR" sz="1800" dirty="0">
              <a:solidFill>
                <a:srgbClr val="0C5076"/>
              </a:solidFill>
              <a:cs typeface="Arial"/>
            </a:endParaRPr>
          </a:p>
          <a:p>
            <a:pPr marL="594360" lvl="1" indent="-342900" defTabSz="457200">
              <a:spcBef>
                <a:spcPct val="20000"/>
              </a:spcBef>
              <a:spcAft>
                <a:spcPts val="0"/>
              </a:spcAft>
              <a:buClr>
                <a:srgbClr val="0C5076"/>
              </a:buClr>
              <a:buSzPct val="100000"/>
              <a:defRPr/>
            </a:pPr>
            <a:r>
              <a:rPr lang="fr-FR" sz="1800" dirty="0">
                <a:solidFill>
                  <a:srgbClr val="0C5076"/>
                </a:solidFill>
              </a:rPr>
              <a:t>rubrique « activités et centres d’intérêt » (facultative)</a:t>
            </a:r>
            <a:endParaRPr lang="fr-FR" sz="1200" dirty="0">
              <a:solidFill>
                <a:srgbClr val="0C5076"/>
              </a:solidFill>
              <a:cs typeface="Arial"/>
            </a:endParaRPr>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Confirmer chacun de leurs vœux</a:t>
            </a:r>
          </a:p>
          <a:p>
            <a:endParaRPr lang="fr-FR" sz="900" dirty="0"/>
          </a:p>
        </p:txBody>
      </p:sp>
      <p:sp>
        <p:nvSpPr>
          <p:cNvPr id="5" name="Espace réservé de la date 4"/>
          <p:cNvSpPr>
            <a:spLocks noGrp="1"/>
          </p:cNvSpPr>
          <p:nvPr>
            <p:ph type="dt" sz="half" idx="10"/>
          </p:nvPr>
        </p:nvSpPr>
        <p:spPr/>
        <p:txBody>
          <a:bodyPr/>
          <a:lstStyle/>
          <a:p>
            <a:pPr algn="r"/>
            <a:fld id="{0128956D-5C04-4D4C-AE31-04D3D6BBF6E4}" type="datetime1">
              <a:rPr lang="fr-FR" cap="all" smtClean="0"/>
              <a:pPr algn="r"/>
              <a:t>01/02/2021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25</a:t>
            </a:fld>
            <a:endParaRPr lang="fr-FR"/>
          </a:p>
        </p:txBody>
      </p:sp>
      <p:sp>
        <p:nvSpPr>
          <p:cNvPr id="7" name="Rectangle à coins arrondis 6"/>
          <p:cNvSpPr/>
          <p:nvPr/>
        </p:nvSpPr>
        <p:spPr>
          <a:xfrm>
            <a:off x="269999" y="4004408"/>
            <a:ext cx="8478465" cy="720080"/>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b="1" dirty="0">
                <a:solidFill>
                  <a:schemeClr val="bg1"/>
                </a:solidFill>
              </a:rPr>
              <a:t>Un vœu non confirmé ne sera pas examiné par la formation</a:t>
            </a:r>
          </a:p>
        </p:txBody>
      </p:sp>
      <p:sp>
        <p:nvSpPr>
          <p:cNvPr id="8" name="Rectangle à coins arrondis 7"/>
          <p:cNvSpPr/>
          <p:nvPr/>
        </p:nvSpPr>
        <p:spPr>
          <a:xfrm>
            <a:off x="6276109" y="86105"/>
            <a:ext cx="2488947"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Jusqu’au 8 avril </a:t>
            </a:r>
          </a:p>
          <a:p>
            <a:pPr algn="ctr"/>
            <a:r>
              <a:rPr lang="fr-FR" sz="1400" b="1" dirty="0">
                <a:solidFill>
                  <a:schemeClr val="bg1"/>
                </a:solidFill>
              </a:rPr>
              <a:t>(23h59 – heure de Paris)</a:t>
            </a:r>
          </a:p>
        </p:txBody>
      </p:sp>
    </p:spTree>
    <p:extLst>
      <p:ext uri="{BB962C8B-B14F-4D97-AF65-F5344CB8AC3E}">
        <p14:creationId xmlns:p14="http://schemas.microsoft.com/office/powerpoint/2010/main" xmlns="" val="2850462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La rubrique « préférence et autres projets »</a:t>
            </a:r>
            <a:endParaRPr lang="fr-FR"/>
          </a:p>
        </p:txBody>
      </p:sp>
      <p:sp>
        <p:nvSpPr>
          <p:cNvPr id="3" name="Espace réservé du contenu 2"/>
          <p:cNvSpPr>
            <a:spLocks noGrp="1"/>
          </p:cNvSpPr>
          <p:nvPr>
            <p:ph sz="quarter" idx="14"/>
          </p:nvPr>
        </p:nvSpPr>
        <p:spPr>
          <a:xfrm>
            <a:off x="359998" y="1347614"/>
            <a:ext cx="8406338" cy="3240360"/>
          </a:xfrm>
        </p:spPr>
        <p:txBody>
          <a:bodyPr/>
          <a:lstStyle/>
          <a:p>
            <a:pPr>
              <a:defRPr/>
            </a:pPr>
            <a:r>
              <a:rPr lang="fr-FR" sz="1600" b="1"/>
              <a:t>Rubrique obligatoire  où le candidat indique : </a:t>
            </a:r>
          </a:p>
          <a:p>
            <a:pPr>
              <a:defRPr/>
            </a:pPr>
            <a:endParaRPr lang="fr-FR" sz="500" b="1">
              <a:solidFill>
                <a:srgbClr val="F28E65"/>
              </a:solidFill>
            </a:endParaRPr>
          </a:p>
          <a:p>
            <a:pPr marL="285750" indent="-285750">
              <a:buClr>
                <a:srgbClr val="EC130E"/>
              </a:buClr>
              <a:buFont typeface="Arial" panose="020B0604020202020204" pitchFamily="34" charset="0"/>
              <a:buChar char="•"/>
              <a:defRPr/>
            </a:pPr>
            <a:r>
              <a:rPr lang="fr-FR" sz="1600" b="1">
                <a:solidFill>
                  <a:srgbClr val="ED7454"/>
                </a:solidFill>
              </a:rPr>
              <a:t>ses préférences parmi les vœux formulés ou pour un domaine particulier. </a:t>
            </a:r>
            <a:r>
              <a:rPr lang="fr-FR" sz="1600"/>
              <a:t>Ces informations seront très utiles aux commissions d’accès à l’enseignement supérieur (CAES) qui accompagnent les candidats n’ayant pas eu de proposition d’admission à partir du 2 juillet. </a:t>
            </a:r>
          </a:p>
          <a:p>
            <a:pPr>
              <a:defRPr/>
            </a:pPr>
            <a:endParaRPr lang="fr-FR" sz="500"/>
          </a:p>
          <a:p>
            <a:pPr marL="285750" indent="-285750">
              <a:buFont typeface="Arial" panose="020B0604020202020204" pitchFamily="34" charset="0"/>
              <a:buChar char="•"/>
              <a:defRPr/>
            </a:pPr>
            <a:r>
              <a:rPr lang="fr-FR" sz="1600" b="1">
                <a:solidFill>
                  <a:srgbClr val="ED7454"/>
                </a:solidFill>
              </a:rPr>
              <a:t>s’il souhaite candidater dans des formations hors </a:t>
            </a:r>
            <a:r>
              <a:rPr lang="fr-FR" sz="1600" b="1" err="1">
                <a:solidFill>
                  <a:srgbClr val="ED7454"/>
                </a:solidFill>
              </a:rPr>
              <a:t>Parcoursup</a:t>
            </a:r>
            <a:r>
              <a:rPr lang="fr-FR" sz="1600"/>
              <a:t> ou s’il a des projets professionnels ou personnels, en dehors de la plateforme. </a:t>
            </a:r>
          </a:p>
          <a:p>
            <a:pPr>
              <a:buFontTx/>
              <a:buChar char="-"/>
              <a:defRPr/>
            </a:pPr>
            <a:endParaRPr lang="fr-FR" sz="1100" b="1"/>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01/02/2021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26</a:t>
            </a:fld>
            <a:endParaRPr lang="fr-FR"/>
          </a:p>
        </p:txBody>
      </p:sp>
      <p:sp>
        <p:nvSpPr>
          <p:cNvPr id="7" name="Rectangle à coins arrondis 6"/>
          <p:cNvSpPr/>
          <p:nvPr/>
        </p:nvSpPr>
        <p:spPr>
          <a:xfrm>
            <a:off x="269999" y="3651870"/>
            <a:ext cx="8478465" cy="1008112"/>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a:t>A noter : ces informations sont confidentielles et ne sont pas transmises aux formations. Elles permettent simplement de mieux suivre les candidats durant la procédure.</a:t>
            </a:r>
            <a:endParaRPr lang="fr-FR" sz="1600" dirty="0"/>
          </a:p>
        </p:txBody>
      </p:sp>
      <p:sp>
        <p:nvSpPr>
          <p:cNvPr id="8" name="Rectangle à coins arrondis 7"/>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Jusqu’au 8 avril </a:t>
            </a:r>
          </a:p>
        </p:txBody>
      </p:sp>
    </p:spTree>
    <p:extLst>
      <p:ext uri="{BB962C8B-B14F-4D97-AF65-F5344CB8AC3E}">
        <p14:creationId xmlns:p14="http://schemas.microsoft.com/office/powerpoint/2010/main" xmlns="" val="2442698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38763"/>
            <a:ext cx="8424000" cy="720000"/>
          </a:xfrm>
        </p:spPr>
        <p:txBody>
          <a:bodyPr/>
          <a:lstStyle/>
          <a:p>
            <a:r>
              <a:rPr lang="fr-FR" sz="2400"/>
              <a:t>La rubrique « Activités et centre d’intérêts » </a:t>
            </a:r>
          </a:p>
        </p:txBody>
      </p:sp>
      <p:sp>
        <p:nvSpPr>
          <p:cNvPr id="3" name="Espace réservé du contenu 2"/>
          <p:cNvSpPr>
            <a:spLocks noGrp="1"/>
          </p:cNvSpPr>
          <p:nvPr>
            <p:ph sz="quarter" idx="14"/>
          </p:nvPr>
        </p:nvSpPr>
        <p:spPr>
          <a:xfrm>
            <a:off x="362646" y="1491630"/>
            <a:ext cx="8424000" cy="3221686"/>
          </a:xfrm>
        </p:spPr>
        <p:txBody>
          <a:bodyPr/>
          <a:lstStyle/>
          <a:p>
            <a:r>
              <a:rPr lang="fr-FR" sz="1800" b="1" dirty="0"/>
              <a:t>Rubrique facultative où le candidat : </a:t>
            </a:r>
          </a:p>
          <a:p>
            <a:endParaRPr lang="fr-FR" sz="1200" b="1" dirty="0"/>
          </a:p>
          <a:p>
            <a:pPr marL="285750" indent="-285750">
              <a:buClr>
                <a:srgbClr val="EC130E"/>
              </a:buClr>
              <a:buFont typeface="Arial" panose="020B0604020202020204" pitchFamily="34" charset="0"/>
              <a:buChar char="•"/>
            </a:pPr>
            <a:r>
              <a:rPr lang="fr-FR" sz="1800" b="1" dirty="0">
                <a:solidFill>
                  <a:srgbClr val="ED7454"/>
                </a:solidFill>
              </a:rPr>
              <a:t>renseigne des informations qui ne sont pas liées à sa scolarité et qu’il souhaite porter à la connaissance des formations </a:t>
            </a:r>
            <a:r>
              <a:rPr lang="fr-FR" sz="1800" dirty="0"/>
              <a:t>(ex : activités </a:t>
            </a:r>
            <a:r>
              <a:rPr lang="fr-FR" sz="1800" dirty="0" err="1"/>
              <a:t>extra-scolaires</a:t>
            </a:r>
            <a:r>
              <a:rPr lang="fr-FR" sz="1800" dirty="0"/>
              <a:t>, stages / job, pratiques culturelles ou sportives…)</a:t>
            </a:r>
          </a:p>
          <a:p>
            <a:pPr marL="285750" indent="-285750">
              <a:buClr>
                <a:srgbClr val="EC130E"/>
              </a:buClr>
              <a:buFont typeface="Arial" panose="020B0604020202020204" pitchFamily="34" charset="0"/>
              <a:buChar char="•"/>
            </a:pPr>
            <a:r>
              <a:rPr lang="fr-FR" sz="1800" dirty="0"/>
              <a:t>Un espace pour </a:t>
            </a:r>
            <a:r>
              <a:rPr lang="fr-FR" sz="1800" b="1" dirty="0">
                <a:solidFill>
                  <a:srgbClr val="ED7454"/>
                </a:solidFill>
              </a:rPr>
              <a:t>faire connaitre ses engagements </a:t>
            </a:r>
            <a:r>
              <a:rPr lang="fr-FR" sz="1800" dirty="0"/>
              <a:t>: vie lycéenne, engagement associatif …</a:t>
            </a:r>
          </a:p>
          <a:p>
            <a:endParaRPr lang="fr-FR" sz="1800" dirty="0"/>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01/02/2021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27</a:t>
            </a:fld>
            <a:endParaRPr lang="fr-FR"/>
          </a:p>
        </p:txBody>
      </p:sp>
      <p:sp>
        <p:nvSpPr>
          <p:cNvPr id="7" name="Rectangle à coins arrondis 6"/>
          <p:cNvSpPr/>
          <p:nvPr/>
        </p:nvSpPr>
        <p:spPr>
          <a:xfrm>
            <a:off x="361439" y="3712974"/>
            <a:ext cx="8478465" cy="843558"/>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just"/>
            <a:r>
              <a:rPr lang="fr-FR" sz="1600" dirty="0"/>
              <a:t>Un atout pour se démarquer, parler davantage de soi et mettre en avant des qualités, des compétences ou des expériences qui ne transparaissent pas dans les bulletins scolaires</a:t>
            </a:r>
          </a:p>
        </p:txBody>
      </p:sp>
      <p:sp>
        <p:nvSpPr>
          <p:cNvPr id="8" name="Rectangle à coins arrondis 7"/>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Jusqu’au 8 avril</a:t>
            </a:r>
          </a:p>
        </p:txBody>
      </p:sp>
    </p:spTree>
    <p:extLst>
      <p:ext uri="{BB962C8B-B14F-4D97-AF65-F5344CB8AC3E}">
        <p14:creationId xmlns:p14="http://schemas.microsoft.com/office/powerpoint/2010/main" xmlns="" val="1731264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L’attestation de passation du questionnaire pour les vœux en licence de droit et sciences </a:t>
            </a:r>
          </a:p>
        </p:txBody>
      </p:sp>
      <p:sp>
        <p:nvSpPr>
          <p:cNvPr id="3" name="Espace réservé du contenu 2"/>
          <p:cNvSpPr>
            <a:spLocks noGrp="1"/>
          </p:cNvSpPr>
          <p:nvPr>
            <p:ph sz="quarter" idx="14"/>
          </p:nvPr>
        </p:nvSpPr>
        <p:spPr>
          <a:xfrm>
            <a:off x="359999" y="1491630"/>
            <a:ext cx="8532482" cy="3312368"/>
          </a:xfrm>
        </p:spPr>
        <p:txBody>
          <a:bodyPr/>
          <a:lstStyle/>
          <a:p>
            <a:pPr>
              <a:defRPr/>
            </a:pPr>
            <a:endParaRPr lang="fr-FR" sz="1600" b="1" dirty="0"/>
          </a:p>
          <a:p>
            <a:pPr>
              <a:defRPr/>
            </a:pPr>
            <a:r>
              <a:rPr lang="fr-FR" sz="1600" b="1" dirty="0"/>
              <a:t>Obligatoire pour les candidats qui formulent des vœux en licence de Droit ou dans les licences de Sciences :</a:t>
            </a:r>
          </a:p>
          <a:p>
            <a:pPr>
              <a:defRPr/>
            </a:pPr>
            <a:endParaRPr lang="fr-FR" sz="1600" b="1" dirty="0">
              <a:solidFill>
                <a:srgbClr val="ED7454"/>
              </a:solidFill>
            </a:endParaRPr>
          </a:p>
          <a:p>
            <a:pPr>
              <a:defRPr/>
            </a:pPr>
            <a:r>
              <a:rPr lang="fr-FR" sz="1600" b="1" dirty="0">
                <a:solidFill>
                  <a:srgbClr val="ED7454"/>
                </a:solidFill>
              </a:rPr>
              <a:t>Un questionnaire en ligne sur le site Terminales2020-2021.fr</a:t>
            </a:r>
          </a:p>
          <a:p>
            <a:pPr marL="285750" indent="-285750">
              <a:buFont typeface="Wingdings"/>
              <a:buChar char="à"/>
              <a:defRPr/>
            </a:pPr>
            <a:r>
              <a:rPr lang="fr-FR" sz="1600" dirty="0">
                <a:sym typeface="Wingdings" panose="05000000000000000000" pitchFamily="2" charset="2"/>
              </a:rPr>
              <a:t>Accessible (</a:t>
            </a:r>
            <a:r>
              <a:rPr lang="fr-FR" sz="1600" b="1" dirty="0">
                <a:sym typeface="Wingdings" panose="05000000000000000000" pitchFamily="2" charset="2"/>
              </a:rPr>
              <a:t>à partir du 20 janvier 2021</a:t>
            </a:r>
            <a:r>
              <a:rPr lang="fr-FR" sz="1600" dirty="0">
                <a:sym typeface="Wingdings" panose="05000000000000000000" pitchFamily="2" charset="2"/>
              </a:rPr>
              <a:t>) à partir des fiches formations concernées ;</a:t>
            </a:r>
          </a:p>
          <a:p>
            <a:pPr marL="285750" indent="-285750">
              <a:buFont typeface="Wingdings"/>
              <a:buChar char="à"/>
              <a:defRPr/>
            </a:pPr>
            <a:r>
              <a:rPr lang="fr-FR" sz="1600" dirty="0"/>
              <a:t>Pour avoir un aperçu des connaissances et des compétences à mobiliser dans la formation demandée ;</a:t>
            </a:r>
          </a:p>
          <a:p>
            <a:pPr>
              <a:defRPr/>
            </a:pPr>
            <a:r>
              <a:rPr lang="fr-FR" sz="1600" dirty="0">
                <a:sym typeface="Wingdings" panose="05000000000000000000" pitchFamily="2" charset="2"/>
              </a:rPr>
              <a:t> </a:t>
            </a:r>
            <a:r>
              <a:rPr lang="fr-FR" sz="1600" dirty="0"/>
              <a:t>Les résultats n'appartiennent qu’au seul candidat : </a:t>
            </a:r>
            <a:r>
              <a:rPr lang="fr-FR" sz="1600" b="1" dirty="0"/>
              <a:t>pas de transmission aux universités.</a:t>
            </a:r>
            <a:endParaRPr lang="fr-FR" sz="1600" b="1" dirty="0">
              <a:solidFill>
                <a:srgbClr val="F28E65"/>
              </a:solidFill>
            </a:endParaRPr>
          </a:p>
          <a:p>
            <a:pPr>
              <a:defRPr/>
            </a:pPr>
            <a:r>
              <a:rPr lang="fr-FR" sz="1600" b="1" dirty="0">
                <a:solidFill>
                  <a:srgbClr val="ED7454"/>
                </a:solidFill>
              </a:rPr>
              <a:t/>
            </a:r>
            <a:br>
              <a:rPr lang="fr-FR" sz="1600" b="1" dirty="0">
                <a:solidFill>
                  <a:srgbClr val="ED7454"/>
                </a:solidFill>
              </a:rPr>
            </a:br>
            <a:r>
              <a:rPr lang="fr-FR" sz="1600" b="1" dirty="0">
                <a:solidFill>
                  <a:srgbClr val="ED7454"/>
                </a:solidFill>
              </a:rPr>
              <a:t>Une attestation de passation à télécharger est à joindre à son dossier.           </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01/02/2021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28</a:t>
            </a:fld>
            <a:endParaRPr lang="fr-FR"/>
          </a:p>
        </p:txBody>
      </p:sp>
      <p:sp>
        <p:nvSpPr>
          <p:cNvPr id="7" name="Rectangle à coins arrondis 6"/>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Jusqu’au 8 avril </a:t>
            </a:r>
          </a:p>
        </p:txBody>
      </p:sp>
    </p:spTree>
    <p:extLst>
      <p:ext uri="{BB962C8B-B14F-4D97-AF65-F5344CB8AC3E}">
        <p14:creationId xmlns:p14="http://schemas.microsoft.com/office/powerpoint/2010/main" xmlns="" val="1790663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5061" y="816872"/>
            <a:ext cx="8424000" cy="720000"/>
          </a:xfrm>
        </p:spPr>
        <p:txBody>
          <a:bodyPr/>
          <a:lstStyle/>
          <a:p>
            <a:r>
              <a:rPr lang="fr-FR" sz="2400" dirty="0"/>
              <a:t>Les bulletins scolaires et notes du baccalauréat remontés automatiquement </a:t>
            </a:r>
            <a:r>
              <a:rPr lang="fr-FR" dirty="0"/>
              <a:t/>
            </a:r>
            <a:br>
              <a:rPr lang="fr-FR" dirty="0"/>
            </a:br>
            <a:r>
              <a:rPr lang="fr-FR" dirty="0"/>
              <a:t/>
            </a:r>
            <a:br>
              <a:rPr lang="fr-FR" dirty="0"/>
            </a:br>
            <a:endParaRPr lang="fr-FR" dirty="0"/>
          </a:p>
        </p:txBody>
      </p:sp>
      <p:sp>
        <p:nvSpPr>
          <p:cNvPr id="3" name="Espace réservé du contenu 2"/>
          <p:cNvSpPr>
            <a:spLocks noGrp="1"/>
          </p:cNvSpPr>
          <p:nvPr>
            <p:ph sz="quarter" idx="14"/>
          </p:nvPr>
        </p:nvSpPr>
        <p:spPr>
          <a:xfrm>
            <a:off x="329198" y="1317955"/>
            <a:ext cx="8538343" cy="3019484"/>
          </a:xfrm>
        </p:spPr>
        <p:txBody>
          <a:bodyPr/>
          <a:lstStyle/>
          <a:p>
            <a:pPr lvl="0" defTabSz="457200">
              <a:spcBef>
                <a:spcPct val="20000"/>
              </a:spcBef>
              <a:spcAft>
                <a:spcPts val="0"/>
              </a:spcAft>
              <a:buClr>
                <a:srgbClr val="FF0000"/>
              </a:buClr>
              <a:buSzPct val="100000"/>
              <a:defRPr/>
            </a:pPr>
            <a:endParaRPr lang="fr-FR" sz="1600" b="1" dirty="0">
              <a:solidFill>
                <a:srgbClr val="ED7454"/>
              </a:solidFill>
            </a:endParaRPr>
          </a:p>
          <a:p>
            <a:pPr marL="177800" lvl="0" indent="-177800" defTabSz="457200">
              <a:spcBef>
                <a:spcPct val="20000"/>
              </a:spcBef>
              <a:spcAft>
                <a:spcPts val="0"/>
              </a:spcAft>
              <a:buClr>
                <a:srgbClr val="FF0000"/>
              </a:buClr>
              <a:buSzPct val="100000"/>
              <a:buFont typeface="Lucida Grande"/>
              <a:buChar char="&gt;"/>
              <a:defRPr/>
            </a:pPr>
            <a:r>
              <a:rPr lang="fr-FR" sz="1600" b="1" dirty="0">
                <a:solidFill>
                  <a:srgbClr val="ED7454"/>
                </a:solidFill>
              </a:rPr>
              <a:t>Les éléments transmis aux formations </a:t>
            </a:r>
          </a:p>
          <a:p>
            <a:pPr marL="429800" lvl="1" indent="-177800" defTabSz="457200">
              <a:spcBef>
                <a:spcPct val="20000"/>
              </a:spcBef>
              <a:spcAft>
                <a:spcPts val="0"/>
              </a:spcAft>
              <a:buClr>
                <a:srgbClr val="FF0000"/>
              </a:buClr>
              <a:buSzPct val="100000"/>
              <a:buFont typeface="Lucida Grande"/>
              <a:buChar char="&gt;"/>
              <a:defRPr/>
            </a:pPr>
            <a:r>
              <a:rPr lang="fr-FR" sz="1600" b="1" dirty="0">
                <a:solidFill>
                  <a:srgbClr val="ED7454"/>
                </a:solidFill>
              </a:rPr>
              <a:t>Année de première : </a:t>
            </a:r>
            <a:r>
              <a:rPr lang="fr-FR" sz="1600" dirty="0">
                <a:solidFill>
                  <a:srgbClr val="0C5076"/>
                </a:solidFill>
              </a:rPr>
              <a:t>bulletins scolaires, notes des évaluations communes et des épreuves anticipées de français</a:t>
            </a:r>
          </a:p>
          <a:p>
            <a:pPr marL="429800" lvl="1" indent="-177800" defTabSz="457200">
              <a:spcBef>
                <a:spcPct val="20000"/>
              </a:spcBef>
              <a:spcAft>
                <a:spcPts val="0"/>
              </a:spcAft>
              <a:buClr>
                <a:srgbClr val="FF0000"/>
              </a:buClr>
              <a:buSzPct val="100000"/>
              <a:buFont typeface="Lucida Grande"/>
              <a:buChar char="&gt;"/>
              <a:defRPr/>
            </a:pPr>
            <a:r>
              <a:rPr lang="fr-FR" sz="1600" b="1" dirty="0">
                <a:solidFill>
                  <a:srgbClr val="ED7454"/>
                </a:solidFill>
              </a:rPr>
              <a:t>Année de terminale : </a:t>
            </a:r>
            <a:r>
              <a:rPr lang="fr-FR" sz="1600" dirty="0">
                <a:solidFill>
                  <a:srgbClr val="0C5076"/>
                </a:solidFill>
              </a:rPr>
              <a:t>bulletins scolaires des 1er et 2e trimestres, notes des épreuves finales des deux enseignements de spécialité suivis en classe de terminale </a:t>
            </a:r>
          </a:p>
          <a:p>
            <a:pPr lvl="1" indent="0" defTabSz="457200">
              <a:spcBef>
                <a:spcPct val="20000"/>
              </a:spcBef>
              <a:spcAft>
                <a:spcPts val="0"/>
              </a:spcAft>
              <a:buClr>
                <a:srgbClr val="FF0000"/>
              </a:buClr>
              <a:buSzPct val="100000"/>
              <a:buNone/>
              <a:defRPr/>
            </a:pPr>
            <a:r>
              <a:rPr lang="fr-FR" sz="1200" b="1" dirty="0">
                <a:solidFill>
                  <a:srgbClr val="ED7454"/>
                </a:solidFill>
              </a:rPr>
              <a:t>Dans la cadre de la crise sanitaire, les notes des épreuves anticipées de français et des évaluations communes de fin de 1ère sont remplacées par les moyennes des bulletins scolaires et les épreuves de spécialité du baccalauréat général et technologique seront évaluées en contrôle continu. </a:t>
            </a:r>
          </a:p>
          <a:p>
            <a:pPr marL="177800" lvl="0" indent="-177800" defTabSz="457200">
              <a:spcBef>
                <a:spcPct val="20000"/>
              </a:spcBef>
              <a:spcAft>
                <a:spcPts val="0"/>
              </a:spcAft>
              <a:buClr>
                <a:srgbClr val="FF0000"/>
              </a:buClr>
              <a:buSzPct val="100000"/>
              <a:buFont typeface="Lucida Grande"/>
              <a:buChar char="&gt;"/>
              <a:defRPr/>
            </a:pPr>
            <a:r>
              <a:rPr lang="fr-FR" sz="1600" dirty="0"/>
              <a:t>Ces éléments sont remontés automatiquement dans le dossier. En cas d’erreur,</a:t>
            </a:r>
            <a:r>
              <a:rPr lang="fr-FR" sz="1600" b="1" dirty="0"/>
              <a:t> </a:t>
            </a:r>
            <a:r>
              <a:rPr lang="fr-FR" sz="1600" b="1" dirty="0">
                <a:solidFill>
                  <a:srgbClr val="ED7454"/>
                </a:solidFill>
              </a:rPr>
              <a:t>un signalement doit être fait au chef d’établissement </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01/02/2021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29</a:t>
            </a:fld>
            <a:endParaRPr lang="fr-FR"/>
          </a:p>
        </p:txBody>
      </p:sp>
      <p:sp>
        <p:nvSpPr>
          <p:cNvPr id="7" name="Rectangle à coins arrondis 6"/>
          <p:cNvSpPr/>
          <p:nvPr/>
        </p:nvSpPr>
        <p:spPr>
          <a:xfrm>
            <a:off x="380545" y="4066274"/>
            <a:ext cx="8349738" cy="624547"/>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a:t>A noter : vous ne pouvez pas confirmer vos vœux tant que votre bulletin scolaire du 2</a:t>
            </a:r>
            <a:r>
              <a:rPr lang="fr-FR" sz="1600" b="1" baseline="30000" dirty="0"/>
              <a:t>ème</a:t>
            </a:r>
            <a:r>
              <a:rPr lang="fr-FR" sz="1600" b="1" dirty="0"/>
              <a:t> trimestre n'est pas remonté dans votre dossier. </a:t>
            </a:r>
            <a:endParaRPr lang="fr-FR" sz="1600" dirty="0"/>
          </a:p>
        </p:txBody>
      </p:sp>
    </p:spTree>
    <p:extLst>
      <p:ext uri="{BB962C8B-B14F-4D97-AF65-F5344CB8AC3E}">
        <p14:creationId xmlns:p14="http://schemas.microsoft.com/office/powerpoint/2010/main" xmlns="" val="1815470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a:t>Conseils:</a:t>
            </a:r>
          </a:p>
        </p:txBody>
      </p:sp>
      <p:sp>
        <p:nvSpPr>
          <p:cNvPr id="3" name="Espace réservé du contenu 2"/>
          <p:cNvSpPr>
            <a:spLocks noGrp="1"/>
          </p:cNvSpPr>
          <p:nvPr>
            <p:ph sz="quarter" idx="14"/>
          </p:nvPr>
        </p:nvSpPr>
        <p:spPr>
          <a:xfrm>
            <a:off x="323528" y="1440120"/>
            <a:ext cx="8784002" cy="3435886"/>
          </a:xfrm>
        </p:spPr>
        <p:txBody>
          <a:bodyPr/>
          <a:lstStyle/>
          <a:p>
            <a:pPr marL="177800" lvl="0" indent="-177800" defTabSz="457200">
              <a:spcBef>
                <a:spcPct val="20000"/>
              </a:spcBef>
              <a:spcAft>
                <a:spcPts val="0"/>
              </a:spcAft>
              <a:buClr>
                <a:srgbClr val="FF0000"/>
              </a:buClr>
              <a:buSzPct val="100000"/>
              <a:buFont typeface="Lucida Grande"/>
              <a:buChar char="&gt;"/>
            </a:pPr>
            <a:r>
              <a:rPr lang="fr-FR" sz="1600" b="1" dirty="0">
                <a:solidFill>
                  <a:srgbClr val="ED7454"/>
                </a:solidFill>
              </a:rPr>
              <a:t>Ne pas attendre la dernière minute pour créer son dossier et formuler ses vœux </a:t>
            </a:r>
            <a:endParaRPr lang="fr-FR" sz="1600" b="1" dirty="0"/>
          </a:p>
          <a:p>
            <a:pPr lvl="0" defTabSz="457200">
              <a:spcBef>
                <a:spcPct val="20000"/>
              </a:spcBef>
              <a:spcAft>
                <a:spcPts val="0"/>
              </a:spcAft>
              <a:buClr>
                <a:srgbClr val="FF0000"/>
              </a:buClr>
              <a:buSzPct val="100000"/>
            </a:pPr>
            <a:endParaRPr lang="fr-FR" sz="1200" dirty="0"/>
          </a:p>
          <a:p>
            <a:pPr marL="177800" indent="-177800" defTabSz="457200">
              <a:spcBef>
                <a:spcPct val="20000"/>
              </a:spcBef>
              <a:spcAft>
                <a:spcPts val="0"/>
              </a:spcAft>
              <a:buClr>
                <a:srgbClr val="FF0000"/>
              </a:buClr>
              <a:buSzPct val="100000"/>
              <a:buFont typeface="Lucida Grande"/>
              <a:buChar char="&gt;"/>
            </a:pPr>
            <a:r>
              <a:rPr lang="fr-FR" sz="1600" b="1" dirty="0">
                <a:solidFill>
                  <a:srgbClr val="ED7454"/>
                </a:solidFill>
              </a:rPr>
              <a:t>Echanger</a:t>
            </a:r>
            <a:r>
              <a:rPr lang="fr-FR" sz="1600" b="1" dirty="0"/>
              <a:t> au sein de son lycée et participer aux </a:t>
            </a:r>
            <a:r>
              <a:rPr lang="fr-FR" sz="1600" b="1" dirty="0" err="1"/>
              <a:t>tchats</a:t>
            </a:r>
            <a:r>
              <a:rPr lang="fr-FR" sz="1600" b="1" dirty="0"/>
              <a:t> </a:t>
            </a:r>
            <a:r>
              <a:rPr lang="fr-FR" sz="1600" b="1" dirty="0" err="1"/>
              <a:t>Parcoursup</a:t>
            </a:r>
            <a:r>
              <a:rPr lang="fr-FR" sz="1600" b="1" dirty="0"/>
              <a:t> et journées portes ouvertes organisées en ligne la  plupart du temps (date indiquée sur chaque fiche formation)</a:t>
            </a:r>
            <a:endParaRPr lang="fr-FR" sz="1600" b="1" dirty="0">
              <a:cs typeface="Arial"/>
            </a:endParaRPr>
          </a:p>
          <a:p>
            <a:pPr lvl="0" defTabSz="457200">
              <a:spcBef>
                <a:spcPct val="20000"/>
              </a:spcBef>
              <a:spcAft>
                <a:spcPts val="0"/>
              </a:spcAft>
              <a:buClr>
                <a:srgbClr val="FF0000"/>
              </a:buClr>
              <a:buSzPct val="100000"/>
            </a:pPr>
            <a:endParaRPr lang="fr-FR" sz="1200" dirty="0"/>
          </a:p>
          <a:p>
            <a:pPr marL="177800" lvl="0" indent="-177800" defTabSz="457200">
              <a:spcBef>
                <a:spcPct val="20000"/>
              </a:spcBef>
              <a:spcAft>
                <a:spcPts val="0"/>
              </a:spcAft>
              <a:buClr>
                <a:srgbClr val="FF0000"/>
              </a:buClr>
              <a:buSzPct val="100000"/>
              <a:buFont typeface="Lucida Grande"/>
              <a:buChar char="&gt;"/>
            </a:pPr>
            <a:r>
              <a:rPr lang="fr-FR" sz="1600" b="1" dirty="0">
                <a:solidFill>
                  <a:srgbClr val="ED7454"/>
                </a:solidFill>
              </a:rPr>
              <a:t>Préparer les éléments pour s’inscrire </a:t>
            </a:r>
            <a:r>
              <a:rPr lang="fr-FR" sz="1600" b="1" dirty="0"/>
              <a:t>et renseigner les coordonnées des représentants légaux pour un meilleur suivi</a:t>
            </a:r>
            <a:endParaRPr lang="fr-FR" sz="1600" b="1" dirty="0">
              <a:cs typeface="Arial"/>
            </a:endParaRPr>
          </a:p>
          <a:p>
            <a:pPr lvl="0" defTabSz="457200">
              <a:spcBef>
                <a:spcPct val="20000"/>
              </a:spcBef>
              <a:spcAft>
                <a:spcPts val="0"/>
              </a:spcAft>
              <a:buClr>
                <a:srgbClr val="FF0000"/>
              </a:buClr>
              <a:buSzPct val="100000"/>
            </a:pPr>
            <a:endParaRPr lang="fr-FR" sz="1200" dirty="0"/>
          </a:p>
          <a:p>
            <a:pPr defTabSz="457200">
              <a:spcBef>
                <a:spcPct val="20000"/>
              </a:spcBef>
              <a:spcAft>
                <a:spcPts val="0"/>
              </a:spcAft>
              <a:buClr>
                <a:srgbClr val="FF0000"/>
              </a:buClr>
              <a:buSzPct val="100000"/>
            </a:pPr>
            <a:endParaRPr lang="fr-FR" sz="1200" dirty="0">
              <a:solidFill>
                <a:srgbClr val="3D566E"/>
              </a:solidFill>
              <a:cs typeface="Arial"/>
            </a:endParaRPr>
          </a:p>
          <a:p>
            <a:pPr marL="177800" lvl="0" indent="-177800" defTabSz="457200">
              <a:spcBef>
                <a:spcPct val="20000"/>
              </a:spcBef>
              <a:spcAft>
                <a:spcPts val="0"/>
              </a:spcAft>
              <a:buClr>
                <a:srgbClr val="FF0000"/>
              </a:buClr>
              <a:buSzPct val="100000"/>
              <a:buFont typeface="Lucida Grande"/>
              <a:buChar char="&gt;"/>
            </a:pPr>
            <a:r>
              <a:rPr lang="fr-FR" sz="1600" b="1" dirty="0">
                <a:solidFill>
                  <a:srgbClr val="ED7454"/>
                </a:solidFill>
              </a:rPr>
              <a:t>S’abonner aux comptes sociaux Parcoursup </a:t>
            </a:r>
            <a:r>
              <a:rPr lang="fr-FR" sz="1600" b="1" dirty="0"/>
              <a:t>:</a:t>
            </a:r>
            <a:r>
              <a:rPr lang="fr-FR" sz="1600" dirty="0">
                <a:solidFill>
                  <a:srgbClr val="3D566E"/>
                </a:solidFill>
              </a:rPr>
              <a:t>      @</a:t>
            </a:r>
            <a:r>
              <a:rPr lang="fr-FR" sz="1600" dirty="0" err="1">
                <a:solidFill>
                  <a:srgbClr val="3D566E"/>
                </a:solidFill>
              </a:rPr>
              <a:t>parcoursupinfo</a:t>
            </a:r>
            <a:r>
              <a:rPr lang="fr-FR" sz="1600" dirty="0">
                <a:solidFill>
                  <a:srgbClr val="3D566E"/>
                </a:solidFill>
              </a:rPr>
              <a:t> et      @parcoursup_info </a:t>
            </a:r>
            <a:endParaRPr lang="fr-FR" sz="1600" dirty="0">
              <a:solidFill>
                <a:srgbClr val="3D566E"/>
              </a:solidFill>
              <a:cs typeface="Arial"/>
            </a:endParaRPr>
          </a:p>
        </p:txBody>
      </p:sp>
      <p:sp>
        <p:nvSpPr>
          <p:cNvPr id="5" name="Espace réservé de la date 4"/>
          <p:cNvSpPr>
            <a:spLocks noGrp="1"/>
          </p:cNvSpPr>
          <p:nvPr>
            <p:ph type="dt" sz="half" idx="10"/>
          </p:nvPr>
        </p:nvSpPr>
        <p:spPr/>
        <p:txBody>
          <a:bodyPr/>
          <a:lstStyle/>
          <a:p>
            <a:pPr algn="r"/>
            <a:fld id="{B2115DC2-2A10-40F3-A644-7230AB8F86F0}" type="datetime1">
              <a:rPr lang="fr-FR" cap="all" smtClean="0"/>
              <a:pPr algn="r"/>
              <a:t>01/02/2021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a:t>
            </a:fld>
            <a:endParaRPr lang="fr-F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83311" y="3953721"/>
            <a:ext cx="216000" cy="216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59030" y="3956636"/>
            <a:ext cx="286460" cy="216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25524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62500"/>
          </a:xfrm>
        </p:spPr>
        <p:txBody>
          <a:bodyPr/>
          <a:lstStyle/>
          <a:p>
            <a:r>
              <a:rPr lang="fr-FR" sz="2400"/>
              <a:t>La fiche avenir renseignée par le lycée </a:t>
            </a:r>
          </a:p>
        </p:txBody>
      </p:sp>
      <p:sp>
        <p:nvSpPr>
          <p:cNvPr id="3" name="Espace réservé du contenu 2"/>
          <p:cNvSpPr>
            <a:spLocks noGrp="1"/>
          </p:cNvSpPr>
          <p:nvPr>
            <p:ph sz="quarter" idx="14"/>
          </p:nvPr>
        </p:nvSpPr>
        <p:spPr>
          <a:xfrm>
            <a:off x="318718" y="1410990"/>
            <a:ext cx="8424000" cy="3321000"/>
          </a:xfrm>
        </p:spPr>
        <p:txBody>
          <a:bodyPr/>
          <a:lstStyle/>
          <a:p>
            <a:pPr marL="177800" lvl="0" indent="-177800" algn="just" defTabSz="457200">
              <a:spcBef>
                <a:spcPct val="20000"/>
              </a:spcBef>
              <a:spcAft>
                <a:spcPts val="0"/>
              </a:spcAft>
              <a:buClr>
                <a:srgbClr val="FF0000"/>
              </a:buClr>
              <a:buSzPct val="100000"/>
              <a:buFont typeface="Arial" panose="020B0604020202020204" pitchFamily="34" charset="0"/>
              <a:buChar char="•"/>
              <a:defRPr/>
            </a:pPr>
            <a:r>
              <a:rPr lang="fr-FR" sz="1800" dirty="0"/>
              <a:t>Le conseil de classe du 2</a:t>
            </a:r>
            <a:r>
              <a:rPr lang="fr-FR" sz="1800" baseline="30000" dirty="0"/>
              <a:t>ème</a:t>
            </a:r>
            <a:r>
              <a:rPr lang="fr-FR" sz="1800" dirty="0"/>
              <a:t> trimestre examine les vœux de chaque lycéen avec bienveillance. </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600" dirty="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800" dirty="0">
                <a:solidFill>
                  <a:srgbClr val="3D566E"/>
                </a:solidFill>
              </a:rPr>
              <a:t> </a:t>
            </a:r>
            <a:r>
              <a:rPr lang="fr-FR" sz="1800" dirty="0"/>
              <a:t>Pour chaque lycéen</a:t>
            </a:r>
            <a:r>
              <a:rPr lang="fr-FR" sz="1800" dirty="0">
                <a:solidFill>
                  <a:srgbClr val="3D566E"/>
                </a:solidFill>
              </a:rPr>
              <a:t>, une </a:t>
            </a:r>
            <a:r>
              <a:rPr lang="fr-FR" sz="1800" b="1" dirty="0">
                <a:solidFill>
                  <a:srgbClr val="F28E65"/>
                </a:solidFill>
              </a:rPr>
              <a:t>fiche Avenir</a:t>
            </a:r>
            <a:r>
              <a:rPr lang="fr-FR" sz="1800" dirty="0">
                <a:solidFill>
                  <a:srgbClr val="3D566E"/>
                </a:solidFill>
              </a:rPr>
              <a:t> </a:t>
            </a:r>
            <a:r>
              <a:rPr lang="fr-FR" sz="1800" dirty="0"/>
              <a:t>est alors renseignée par le lycée et versée au dossier de l’élève : </a:t>
            </a:r>
          </a:p>
          <a:p>
            <a:pPr marL="627063" lvl="1" indent="-169863" defTabSz="457200">
              <a:spcBef>
                <a:spcPct val="20000"/>
              </a:spcBef>
              <a:spcAft>
                <a:spcPts val="0"/>
              </a:spcAft>
              <a:buClr>
                <a:srgbClr val="FF0000"/>
              </a:buClr>
              <a:defRPr/>
            </a:pPr>
            <a:r>
              <a:rPr lang="fr-FR" sz="1400" dirty="0">
                <a:solidFill>
                  <a:srgbClr val="0C5076"/>
                </a:solidFill>
              </a:rPr>
              <a:t>les notes de l’élève : moyennes de terminale, appréciation des professeurs par discipline, positionnement dans la classe</a:t>
            </a:r>
          </a:p>
          <a:p>
            <a:pPr marL="627063" lvl="1" indent="-169863" defTabSz="457200">
              <a:spcBef>
                <a:spcPct val="20000"/>
              </a:spcBef>
              <a:spcAft>
                <a:spcPts val="0"/>
              </a:spcAft>
              <a:buClr>
                <a:srgbClr val="FF0000"/>
              </a:buClr>
              <a:defRPr/>
            </a:pPr>
            <a:r>
              <a:rPr lang="fr-FR" sz="1400" dirty="0">
                <a:solidFill>
                  <a:srgbClr val="0C5076"/>
                </a:solidFill>
              </a:rPr>
              <a:t>les appréciations du professeur principal sur des compétences transversales</a:t>
            </a:r>
          </a:p>
          <a:p>
            <a:pPr marL="627063" lvl="1" indent="-169863" defTabSz="457200">
              <a:spcBef>
                <a:spcPct val="20000"/>
              </a:spcBef>
              <a:spcAft>
                <a:spcPts val="0"/>
              </a:spcAft>
              <a:buClr>
                <a:srgbClr val="FF0000"/>
              </a:buClr>
              <a:defRPr/>
            </a:pPr>
            <a:r>
              <a:rPr lang="fr-FR" sz="1400" dirty="0">
                <a:solidFill>
                  <a:srgbClr val="0C5076"/>
                </a:solidFill>
              </a:rPr>
              <a:t>l’avis du chef d’établissement pour chaque vœu</a:t>
            </a:r>
          </a:p>
          <a:p>
            <a:pPr marL="627063" lvl="1" indent="-169863" defTabSz="457200">
              <a:spcBef>
                <a:spcPct val="20000"/>
              </a:spcBef>
              <a:spcAft>
                <a:spcPts val="0"/>
              </a:spcAft>
              <a:buClr>
                <a:srgbClr val="FF0000"/>
              </a:buClr>
              <a:defRPr/>
            </a:pPr>
            <a:endParaRPr lang="fr-FR" sz="800" dirty="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800" dirty="0"/>
              <a:t>La fiche Avenir est consultable par le lycéen dans son dossier </a:t>
            </a:r>
            <a:r>
              <a:rPr lang="fr-FR" sz="1800" b="1" dirty="0"/>
              <a:t>à partir du 27 mai 2021.</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2200" b="1" dirty="0">
              <a:solidFill>
                <a:srgbClr val="3D566E"/>
              </a:solidFill>
              <a:latin typeface="Calibri"/>
            </a:endParaRPr>
          </a:p>
          <a:p>
            <a:pPr lvl="0" defTabSz="457200">
              <a:spcBef>
                <a:spcPct val="20000"/>
              </a:spcBef>
              <a:spcAft>
                <a:spcPts val="0"/>
              </a:spcAft>
              <a:buClr>
                <a:srgbClr val="FF0000"/>
              </a:buClr>
              <a:buSzPct val="100000"/>
              <a:defRPr/>
            </a:pPr>
            <a:r>
              <a:rPr lang="fr-FR" sz="5600" dirty="0">
                <a:solidFill>
                  <a:srgbClr val="3D566E"/>
                </a:solidFill>
                <a:latin typeface="Calibri"/>
              </a:rPr>
              <a:t>              </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01/02/2021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30</a:t>
            </a:fld>
            <a:endParaRPr lang="fr-FR"/>
          </a:p>
        </p:txBody>
      </p:sp>
    </p:spTree>
    <p:extLst>
      <p:ext uri="{BB962C8B-B14F-4D97-AF65-F5344CB8AC3E}">
        <p14:creationId xmlns:p14="http://schemas.microsoft.com/office/powerpoint/2010/main" xmlns="" val="1491690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00" y="900001"/>
            <a:ext cx="8784001" cy="447614"/>
          </a:xfrm>
        </p:spPr>
        <p:txBody>
          <a:bodyPr/>
          <a:lstStyle/>
          <a:p>
            <a:r>
              <a:rPr lang="fr-FR" sz="2400"/>
              <a:t>Récapitulatif des éléments transmis à chaque formation</a:t>
            </a:r>
          </a:p>
        </p:txBody>
      </p:sp>
      <p:sp>
        <p:nvSpPr>
          <p:cNvPr id="4" name="Espace réservé du texte 3"/>
          <p:cNvSpPr>
            <a:spLocks noGrp="1"/>
          </p:cNvSpPr>
          <p:nvPr>
            <p:ph type="body" sz="quarter" idx="14"/>
          </p:nvPr>
        </p:nvSpPr>
        <p:spPr>
          <a:xfrm>
            <a:off x="360001" y="1357279"/>
            <a:ext cx="3707945" cy="3314474"/>
          </a:xfrm>
        </p:spPr>
        <p:txBody>
          <a:bodyPr/>
          <a:lstStyle/>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Le projet de formation motivé</a:t>
            </a:r>
          </a:p>
          <a:p>
            <a:pPr marL="17780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Les pièces complémentaires </a:t>
            </a:r>
            <a:r>
              <a:rPr lang="fr-FR" sz="2000" dirty="0"/>
              <a:t>demandées par certaines formations</a:t>
            </a:r>
          </a:p>
          <a:p>
            <a:pPr marL="17780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La rubrique « Activités et centres d’intérêt </a:t>
            </a:r>
            <a:r>
              <a:rPr lang="fr-FR" sz="2000" dirty="0"/>
              <a:t>», si elle a été renseignée</a:t>
            </a:r>
            <a:r>
              <a:rPr lang="fr-FR" sz="2000" dirty="0">
                <a:solidFill>
                  <a:srgbClr val="3D566E"/>
                </a:solidFill>
              </a:rPr>
              <a:t> </a:t>
            </a:r>
          </a:p>
          <a:p>
            <a:pPr marL="17780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La fiche Avenir </a:t>
            </a:r>
            <a:r>
              <a:rPr lang="fr-FR" sz="2000" dirty="0"/>
              <a:t>renseignée par le lycée</a:t>
            </a:r>
            <a:r>
              <a:rPr lang="fr-FR" sz="2000" dirty="0">
                <a:solidFill>
                  <a:srgbClr val="3D566E"/>
                </a:solidFill>
              </a:rPr>
              <a:t> </a:t>
            </a:r>
            <a:endParaRPr lang="fr-FR" sz="2000" dirty="0">
              <a:solidFill>
                <a:srgbClr val="3D566E"/>
              </a:solidFill>
              <a:cs typeface="Arial"/>
            </a:endParaRPr>
          </a:p>
          <a:p>
            <a:pPr marL="177800" indent="-177800" defTabSz="457200">
              <a:spcBef>
                <a:spcPct val="20000"/>
              </a:spcBef>
              <a:spcAft>
                <a:spcPts val="0"/>
              </a:spcAft>
              <a:buClr>
                <a:srgbClr val="FF0000"/>
              </a:buClr>
              <a:buSzPct val="100000"/>
              <a:buFont typeface="Lucida Grande"/>
              <a:buChar char="&gt;"/>
              <a:defRPr/>
            </a:pPr>
            <a:endParaRPr lang="fr-FR" sz="2000" dirty="0">
              <a:solidFill>
                <a:srgbClr val="3D566E"/>
              </a:solidFill>
              <a:latin typeface="Calibri"/>
            </a:endParaRPr>
          </a:p>
          <a:p>
            <a:pPr marL="177800" lvl="0" indent="-177800" defTabSz="457200">
              <a:spcBef>
                <a:spcPct val="20000"/>
              </a:spcBef>
              <a:spcAft>
                <a:spcPts val="0"/>
              </a:spcAft>
              <a:buClr>
                <a:srgbClr val="FF0000"/>
              </a:buClr>
              <a:buSzPct val="100000"/>
              <a:buFont typeface="Lucida Grande"/>
              <a:buChar char="&gt;"/>
              <a:defRPr/>
            </a:pPr>
            <a:endParaRPr lang="fr-FR" sz="2000" dirty="0">
              <a:solidFill>
                <a:srgbClr val="3D566E"/>
              </a:solidFill>
              <a:latin typeface="Calibri"/>
            </a:endParaRPr>
          </a:p>
          <a:p>
            <a:endParaRPr lang="fr-FR" dirty="0"/>
          </a:p>
        </p:txBody>
      </p:sp>
      <p:sp>
        <p:nvSpPr>
          <p:cNvPr id="6" name="Espace réservé du texte 5"/>
          <p:cNvSpPr>
            <a:spLocks noGrp="1"/>
          </p:cNvSpPr>
          <p:nvPr>
            <p:ph type="body" sz="quarter" idx="16"/>
          </p:nvPr>
        </p:nvSpPr>
        <p:spPr>
          <a:xfrm>
            <a:off x="4320335" y="1357279"/>
            <a:ext cx="4317973" cy="3554157"/>
          </a:xfrm>
        </p:spPr>
        <p:txBody>
          <a:bodyPr/>
          <a:lstStyle/>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Bulletins scolaires et notes du baccalauréat </a:t>
            </a:r>
            <a:r>
              <a:rPr lang="fr-FR" sz="2000" b="1" dirty="0">
                <a:solidFill>
                  <a:srgbClr val="3D566E"/>
                </a:solidFill>
              </a:rPr>
              <a:t>: </a:t>
            </a:r>
          </a:p>
          <a:p>
            <a:pPr lvl="1"/>
            <a:r>
              <a:rPr lang="fr-FR" sz="1600" b="1" dirty="0">
                <a:solidFill>
                  <a:srgbClr val="0C5076"/>
                </a:solidFill>
              </a:rPr>
              <a:t>Année de première </a:t>
            </a:r>
            <a:r>
              <a:rPr lang="fr-FR" sz="1600" dirty="0">
                <a:solidFill>
                  <a:srgbClr val="0C5076"/>
                </a:solidFill>
              </a:rPr>
              <a:t>: bulletins scolaires, notes des évaluations communes et des épreuves anticipées de français*</a:t>
            </a:r>
          </a:p>
          <a:p>
            <a:pPr lvl="1"/>
            <a:r>
              <a:rPr lang="fr-FR" sz="1600" b="1" dirty="0">
                <a:solidFill>
                  <a:srgbClr val="0C5076"/>
                </a:solidFill>
              </a:rPr>
              <a:t>Année de terminale </a:t>
            </a:r>
            <a:r>
              <a:rPr lang="fr-FR" sz="1600" dirty="0">
                <a:solidFill>
                  <a:srgbClr val="0C5076"/>
                </a:solidFill>
              </a:rPr>
              <a:t>: bulletins scolaires (1er et 2e trimestres), notes des épreuves finales des 2 enseignements de spécialité suivis en classe de terminale*</a:t>
            </a:r>
          </a:p>
          <a:p>
            <a:pPr lvl="1">
              <a:buNone/>
            </a:pPr>
            <a:r>
              <a:rPr lang="fr-FR" sz="1600" dirty="0">
                <a:solidFill>
                  <a:srgbClr val="0C5076"/>
                </a:solidFill>
              </a:rPr>
              <a:t>* </a:t>
            </a:r>
            <a:r>
              <a:rPr lang="fr-FR" sz="1600" dirty="0" err="1">
                <a:solidFill>
                  <a:srgbClr val="0C5076"/>
                </a:solidFill>
              </a:rPr>
              <a:t>Cf</a:t>
            </a:r>
            <a:r>
              <a:rPr lang="fr-FR" sz="1600" dirty="0">
                <a:solidFill>
                  <a:srgbClr val="0C5076"/>
                </a:solidFill>
              </a:rPr>
              <a:t> situation sanitaire diapo 29</a:t>
            </a:r>
          </a:p>
          <a:p>
            <a:pPr lvl="0" defTabSz="457200">
              <a:spcBef>
                <a:spcPct val="20000"/>
              </a:spcBef>
              <a:spcAft>
                <a:spcPts val="0"/>
              </a:spcAft>
              <a:buClr>
                <a:srgbClr val="FF0000"/>
              </a:buClr>
              <a:buSzPct val="100000"/>
              <a:defRPr/>
            </a:pPr>
            <a:endParaRPr lang="fr-FR" dirty="0"/>
          </a:p>
          <a:p>
            <a:pPr lvl="0" defTabSz="457200">
              <a:spcBef>
                <a:spcPct val="20000"/>
              </a:spcBef>
              <a:spcAft>
                <a:spcPts val="0"/>
              </a:spcAft>
              <a:buClr>
                <a:srgbClr val="FF0000"/>
              </a:buClr>
              <a:buSzPct val="100000"/>
              <a:defRPr/>
            </a:pPr>
            <a:endParaRPr lang="fr-FR" dirty="0"/>
          </a:p>
        </p:txBody>
      </p:sp>
      <p:sp>
        <p:nvSpPr>
          <p:cNvPr id="7" name="Espace réservé de la date 6"/>
          <p:cNvSpPr>
            <a:spLocks noGrp="1"/>
          </p:cNvSpPr>
          <p:nvPr>
            <p:ph type="dt" sz="half" idx="10"/>
          </p:nvPr>
        </p:nvSpPr>
        <p:spPr/>
        <p:txBody>
          <a:bodyPr/>
          <a:lstStyle/>
          <a:p>
            <a:pPr algn="r"/>
            <a:fld id="{86A7E527-2B74-4939-A608-D1C0574CE027}" type="datetime1">
              <a:rPr lang="fr-FR" cap="all" smtClean="0"/>
              <a:pPr algn="r"/>
              <a:t>01/02/2021</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31</a:t>
            </a:fld>
            <a:endParaRPr lang="fr-FR"/>
          </a:p>
        </p:txBody>
      </p:sp>
    </p:spTree>
    <p:extLst>
      <p:ext uri="{BB962C8B-B14F-4D97-AF65-F5344CB8AC3E}">
        <p14:creationId xmlns:p14="http://schemas.microsoft.com/office/powerpoint/2010/main" xmlns="" val="3396691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B53243DC-22D4-4063-968D-3E7B7EEAF735}" type="datetime1">
              <a:rPr lang="fr-FR" cap="all" smtClean="0"/>
              <a:pPr algn="r"/>
              <a:t>01/02/2021</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32</a:t>
            </a:fld>
            <a:endParaRPr lang="fr-FR"/>
          </a:p>
        </p:txBody>
      </p:sp>
      <p:pic>
        <p:nvPicPr>
          <p:cNvPr id="8" name="Image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xmlns="" val="1453628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19622"/>
          </a:xfrm>
        </p:spPr>
        <p:txBody>
          <a:bodyPr/>
          <a:lstStyle/>
          <a:p>
            <a:r>
              <a:rPr lang="fr-FR" sz="2400"/>
              <a:t>La commission d’examen des vœux  </a:t>
            </a:r>
          </a:p>
        </p:txBody>
      </p:sp>
      <p:sp>
        <p:nvSpPr>
          <p:cNvPr id="3" name="Espace réservé du contenu 2"/>
          <p:cNvSpPr>
            <a:spLocks noGrp="1"/>
          </p:cNvSpPr>
          <p:nvPr>
            <p:ph sz="quarter" idx="14"/>
          </p:nvPr>
        </p:nvSpPr>
        <p:spPr>
          <a:xfrm>
            <a:off x="360000" y="1419622"/>
            <a:ext cx="8423999" cy="2790000"/>
          </a:xfrm>
        </p:spPr>
        <p:txBody>
          <a:bodyPr/>
          <a:lstStyle/>
          <a:p>
            <a:r>
              <a:rPr lang="fr-FR" sz="1800" b="1" dirty="0">
                <a:solidFill>
                  <a:srgbClr val="EC130E"/>
                </a:solidFill>
              </a:rPr>
              <a:t>&gt;</a:t>
            </a:r>
            <a:r>
              <a:rPr lang="fr-FR" sz="1800" dirty="0"/>
              <a:t> Au sein de chaque formation, </a:t>
            </a:r>
            <a:r>
              <a:rPr lang="fr-FR" sz="1800" b="1" dirty="0">
                <a:solidFill>
                  <a:srgbClr val="F28E65"/>
                </a:solidFill>
              </a:rPr>
              <a:t>une commission d’examen des vœux, </a:t>
            </a:r>
            <a:r>
              <a:rPr lang="fr-FR" sz="1800" dirty="0"/>
              <a:t>(référent pédagogique et professeurs) est chargée de </a:t>
            </a:r>
            <a:r>
              <a:rPr lang="fr-FR" sz="1800" b="1" dirty="0">
                <a:solidFill>
                  <a:srgbClr val="F28E65"/>
                </a:solidFill>
              </a:rPr>
              <a:t>définir les modalités et les critères généraux d’examen des candidatures et d’examiner les candidatures.</a:t>
            </a:r>
          </a:p>
          <a:p>
            <a:endParaRPr lang="fr-FR" sz="500" dirty="0">
              <a:solidFill>
                <a:srgbClr val="F28E65"/>
              </a:solidFill>
            </a:endParaRPr>
          </a:p>
          <a:p>
            <a:r>
              <a:rPr lang="fr-FR" sz="1800" b="1" dirty="0">
                <a:solidFill>
                  <a:srgbClr val="EC130E"/>
                </a:solidFill>
              </a:rPr>
              <a:t>&gt;</a:t>
            </a:r>
            <a:r>
              <a:rPr lang="fr-FR" sz="1800" b="1" dirty="0">
                <a:solidFill>
                  <a:srgbClr val="F28E65"/>
                </a:solidFill>
              </a:rPr>
              <a:t> </a:t>
            </a:r>
            <a:r>
              <a:rPr lang="fr-FR" sz="1800" b="1" dirty="0">
                <a:solidFill>
                  <a:srgbClr val="ED7454"/>
                </a:solidFill>
              </a:rPr>
              <a:t>Les critères généraux d’examen des vœux sont précisés sur chaque fiche de formation </a:t>
            </a:r>
            <a:r>
              <a:rPr lang="fr-FR" sz="1800" b="1" dirty="0" err="1">
                <a:solidFill>
                  <a:srgbClr val="ED7454"/>
                </a:solidFill>
              </a:rPr>
              <a:t>parcoursup</a:t>
            </a:r>
            <a:r>
              <a:rPr lang="fr-FR" sz="1800" b="1" dirty="0">
                <a:solidFill>
                  <a:srgbClr val="ED7454"/>
                </a:solidFill>
              </a:rPr>
              <a:t> </a:t>
            </a:r>
            <a:r>
              <a:rPr lang="fr-FR" sz="1800" dirty="0"/>
              <a:t>en amont de la procédure pour aider les candidats à s’orienter.</a:t>
            </a:r>
          </a:p>
          <a:p>
            <a:endParaRPr lang="fr-FR" sz="800" dirty="0"/>
          </a:p>
          <a:p>
            <a:r>
              <a:rPr lang="fr-FR" sz="1800" dirty="0"/>
              <a:t> </a:t>
            </a:r>
            <a:r>
              <a:rPr lang="fr-FR" sz="1800" b="1" dirty="0">
                <a:solidFill>
                  <a:srgbClr val="EC130E"/>
                </a:solidFill>
              </a:rPr>
              <a:t>&gt;</a:t>
            </a:r>
            <a:r>
              <a:rPr lang="fr-FR" sz="1800" b="1" dirty="0">
                <a:solidFill>
                  <a:srgbClr val="F28E65"/>
                </a:solidFill>
              </a:rPr>
              <a:t> En fin de procédure, </a:t>
            </a:r>
            <a:r>
              <a:rPr lang="fr-FR" sz="1800" dirty="0"/>
              <a:t>le bilan de l’examen des vœux de chaque formation </a:t>
            </a:r>
            <a:r>
              <a:rPr lang="fr-FR" sz="1800" b="1" dirty="0">
                <a:solidFill>
                  <a:srgbClr val="F28E65"/>
                </a:solidFill>
              </a:rPr>
              <a:t>est publié chaque année sur la plateforme </a:t>
            </a:r>
            <a:r>
              <a:rPr lang="fr-FR" sz="1800" b="1" dirty="0" err="1">
                <a:solidFill>
                  <a:srgbClr val="F28E65"/>
                </a:solidFill>
              </a:rPr>
              <a:t>Parcoursup</a:t>
            </a:r>
            <a:r>
              <a:rPr lang="fr-FR" sz="1800" b="1" dirty="0">
                <a:solidFill>
                  <a:srgbClr val="F28E65"/>
                </a:solidFill>
              </a:rPr>
              <a:t>.</a:t>
            </a:r>
            <a:endParaRPr lang="fr-FR" sz="1800" dirty="0"/>
          </a:p>
        </p:txBody>
      </p:sp>
      <p:sp>
        <p:nvSpPr>
          <p:cNvPr id="5" name="Espace réservé de la date 4"/>
          <p:cNvSpPr>
            <a:spLocks noGrp="1"/>
          </p:cNvSpPr>
          <p:nvPr>
            <p:ph type="dt" sz="half" idx="10"/>
          </p:nvPr>
        </p:nvSpPr>
        <p:spPr/>
        <p:txBody>
          <a:bodyPr/>
          <a:lstStyle/>
          <a:p>
            <a:pPr algn="r"/>
            <a:fld id="{994BEC6E-4983-49E5-8315-790F60EECA50}" type="datetime1">
              <a:rPr lang="fr-FR" cap="all" smtClean="0"/>
              <a:pPr algn="r"/>
              <a:t>01/02/2021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33</a:t>
            </a:fld>
            <a:endParaRPr lang="fr-FR"/>
          </a:p>
        </p:txBody>
      </p:sp>
      <p:sp>
        <p:nvSpPr>
          <p:cNvPr id="7" name="Rectangle à coins arrondis 6"/>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Avril - mai </a:t>
            </a:r>
          </a:p>
        </p:txBody>
      </p:sp>
    </p:spTree>
    <p:extLst>
      <p:ext uri="{BB962C8B-B14F-4D97-AF65-F5344CB8AC3E}">
        <p14:creationId xmlns:p14="http://schemas.microsoft.com/office/powerpoint/2010/main" xmlns="" val="34284752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3558"/>
            <a:ext cx="8424000" cy="720000"/>
          </a:xfrm>
        </p:spPr>
        <p:txBody>
          <a:bodyPr/>
          <a:lstStyle/>
          <a:p>
            <a:r>
              <a:rPr lang="fr-FR" sz="2400"/>
              <a:t>Les principes de l’admission </a:t>
            </a:r>
          </a:p>
        </p:txBody>
      </p:sp>
      <p:sp>
        <p:nvSpPr>
          <p:cNvPr id="3" name="Espace réservé du contenu 2"/>
          <p:cNvSpPr>
            <a:spLocks noGrp="1"/>
          </p:cNvSpPr>
          <p:nvPr>
            <p:ph sz="quarter" idx="14"/>
          </p:nvPr>
        </p:nvSpPr>
        <p:spPr>
          <a:xfrm>
            <a:off x="359999" y="1275606"/>
            <a:ext cx="8424000" cy="3437710"/>
          </a:xfrm>
        </p:spPr>
        <p:txBody>
          <a:bodyPr/>
          <a:lstStyle/>
          <a:p>
            <a:r>
              <a:rPr lang="fr-FR" sz="1600" b="1" dirty="0">
                <a:solidFill>
                  <a:srgbClr val="ED7454"/>
                </a:solidFill>
              </a:rPr>
              <a:t>Les modalités de l’examen des vœux sont affichées sur chaque fiche formation.</a:t>
            </a:r>
          </a:p>
          <a:p>
            <a:endParaRPr lang="fr-FR" sz="500" b="1" dirty="0">
              <a:solidFill>
                <a:srgbClr val="ED7454"/>
              </a:solidFill>
            </a:endParaRPr>
          </a:p>
          <a:p>
            <a:r>
              <a:rPr lang="fr-FR" sz="1600" b="1" dirty="0">
                <a:solidFill>
                  <a:srgbClr val="ED7454"/>
                </a:solidFill>
              </a:rPr>
              <a:t>Dans les formations sélectives (CPGE, BUT, BTS, écoles, IFSI…)</a:t>
            </a:r>
          </a:p>
          <a:p>
            <a:r>
              <a:rPr lang="fr-FR" sz="1500" dirty="0"/>
              <a:t>L’admission se fait sur dossier et, dans certains cas, en ayant recours, en plus ou en lieu et place du dossier, à des épreuves écrites et/ou orales dont le calendrier et les modalités sont connus des candidats. </a:t>
            </a:r>
          </a:p>
          <a:p>
            <a:endParaRPr lang="fr-FR" sz="500" dirty="0"/>
          </a:p>
          <a:p>
            <a:r>
              <a:rPr lang="fr-FR" sz="1600" b="1" dirty="0">
                <a:solidFill>
                  <a:srgbClr val="ED7454"/>
                </a:solidFill>
              </a:rPr>
              <a:t>Dans les formations non sélectives (licences et PASS)</a:t>
            </a:r>
          </a:p>
          <a:p>
            <a:pPr algn="just"/>
            <a:r>
              <a:rPr lang="fr-FR" sz="1500" dirty="0"/>
              <a:t>Un lycéen peut </a:t>
            </a:r>
            <a:r>
              <a:rPr lang="fr-FR" sz="1500" b="1" dirty="0"/>
              <a:t>accéder à la licence de son choix à l’université, dans la limite des capacités d’accueil : </a:t>
            </a:r>
            <a:r>
              <a:rPr lang="fr-FR" sz="1500" dirty="0"/>
              <a:t>si le nombre de vœux reçus est supérieur au nombre de places disponibles, la commission d’examen des vœux étudie les dossiers et vérifie leur adéquation avec la formation demandée afin de les classer . </a:t>
            </a:r>
            <a:r>
              <a:rPr lang="fr-FR" sz="1500" dirty="0">
                <a:solidFill>
                  <a:srgbClr val="ED7454"/>
                </a:solidFill>
              </a:rPr>
              <a:t>Exemples de licence en tension: STAPS, Droit, Psychologie.</a:t>
            </a:r>
            <a:r>
              <a:rPr lang="fr-FR" sz="1500" dirty="0"/>
              <a:t> </a:t>
            </a:r>
            <a:endParaRPr lang="fr-FR" sz="1500" dirty="0">
              <a:solidFill>
                <a:srgbClr val="ED7454"/>
              </a:solidFill>
            </a:endParaRPr>
          </a:p>
          <a:p>
            <a:r>
              <a:rPr lang="fr-FR" sz="1500" dirty="0"/>
              <a:t>L’université peut conditionner l'admission (réponse « oui-si ») d’un candidat au suivi d’un dispositif  (remise à niveau, tutorat…) afin de l’aider et de favoriser sa réussite </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01/02/2021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34</a:t>
            </a:fld>
            <a:endParaRPr lang="fr-FR"/>
          </a:p>
        </p:txBody>
      </p:sp>
      <p:sp>
        <p:nvSpPr>
          <p:cNvPr id="7" name="Rectangle à coins arrondis 6"/>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Avril - mai </a:t>
            </a:r>
          </a:p>
        </p:txBody>
      </p:sp>
    </p:spTree>
    <p:extLst>
      <p:ext uri="{BB962C8B-B14F-4D97-AF65-F5344CB8AC3E}">
        <p14:creationId xmlns:p14="http://schemas.microsoft.com/office/powerpoint/2010/main" xmlns="" val="331432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4"/>
          </p:nvPr>
        </p:nvSpPr>
        <p:spPr>
          <a:xfrm>
            <a:off x="326335" y="895920"/>
            <a:ext cx="8424000" cy="3692705"/>
          </a:xfrm>
        </p:spPr>
        <p:txBody>
          <a:bodyPr/>
          <a:lstStyle/>
          <a:p>
            <a:pPr algn="just">
              <a:buFont typeface="Wingdings"/>
              <a:buChar char="Ø"/>
            </a:pPr>
            <a:r>
              <a:rPr lang="fr-FR" sz="2000" dirty="0"/>
              <a:t>Des </a:t>
            </a:r>
            <a:r>
              <a:rPr lang="fr-FR" sz="2000" b="1" dirty="0">
                <a:solidFill>
                  <a:srgbClr val="F28E65"/>
                </a:solidFill>
              </a:rPr>
              <a:t>places sont priorisées pour les lycéens boursiers </a:t>
            </a:r>
            <a:r>
              <a:rPr lang="fr-FR" sz="2000" dirty="0"/>
              <a:t>dans chaque formation, y compris les plus sélectives.</a:t>
            </a:r>
          </a:p>
          <a:p>
            <a:pPr algn="just"/>
            <a:endParaRPr lang="fr-FR" sz="2000" dirty="0"/>
          </a:p>
          <a:p>
            <a:pPr algn="just">
              <a:buFont typeface="Wingdings"/>
              <a:buChar char="Ø"/>
            </a:pPr>
            <a:r>
              <a:rPr lang="fr-FR" sz="2000" dirty="0"/>
              <a:t>Une aide financière est proposée aux lycéens boursiers qui s’inscrivent dans une formation en dehors de leur académie.</a:t>
            </a:r>
          </a:p>
          <a:p>
            <a:pPr algn="just"/>
            <a:endParaRPr lang="fr-FR" sz="2000" dirty="0"/>
          </a:p>
          <a:p>
            <a:pPr algn="just">
              <a:buFont typeface="Wingdings"/>
              <a:buChar char="Ø"/>
            </a:pPr>
            <a:r>
              <a:rPr lang="fr-FR" sz="2000" dirty="0"/>
              <a:t>Un nombre de </a:t>
            </a:r>
            <a:r>
              <a:rPr lang="fr-FR" sz="2000" b="1" dirty="0">
                <a:solidFill>
                  <a:srgbClr val="F28E65"/>
                </a:solidFill>
              </a:rPr>
              <a:t>places en BTS est priorisé pour les bacheliers professionnels et bacheliers technologiques.</a:t>
            </a:r>
          </a:p>
          <a:p>
            <a:pPr algn="just"/>
            <a:endParaRPr lang="fr-FR" sz="2000" b="1" dirty="0">
              <a:solidFill>
                <a:srgbClr val="F28E65"/>
              </a:solidFill>
            </a:endParaRPr>
          </a:p>
          <a:p>
            <a:pPr marL="0" lvl="2" indent="0" algn="just">
              <a:spcBef>
                <a:spcPts val="0"/>
              </a:spcBef>
              <a:spcAft>
                <a:spcPts val="500"/>
              </a:spcAft>
              <a:buSzTx/>
              <a:buFont typeface="Wingdings"/>
              <a:buChar char="Ø"/>
            </a:pPr>
            <a:r>
              <a:rPr lang="fr-FR" sz="2000" dirty="0">
                <a:solidFill>
                  <a:srgbClr val="0C5076"/>
                </a:solidFill>
              </a:rPr>
              <a:t>Un nombre de </a:t>
            </a:r>
            <a:r>
              <a:rPr lang="fr-FR" sz="2000" b="1" dirty="0">
                <a:solidFill>
                  <a:srgbClr val="F28E65"/>
                </a:solidFill>
              </a:rPr>
              <a:t>places en BUT est priorisé pour les bacheliers technologiques</a:t>
            </a:r>
          </a:p>
          <a:p>
            <a:pPr algn="just">
              <a:buFont typeface="Wingdings"/>
              <a:buChar char="Ø"/>
            </a:pPr>
            <a:endParaRPr lang="fr-FR" sz="2000" b="1" dirty="0">
              <a:solidFill>
                <a:srgbClr val="F28E65"/>
              </a:solidFill>
            </a:endParaRPr>
          </a:p>
          <a:p>
            <a:pPr algn="just">
              <a:buFont typeface="Wingdings"/>
              <a:buChar char="Ø"/>
            </a:pPr>
            <a:endParaRPr lang="fr-FR" sz="2000" b="1" dirty="0">
              <a:solidFill>
                <a:srgbClr val="F28E65"/>
              </a:solidFill>
            </a:endParaRPr>
          </a:p>
          <a:p>
            <a:pPr algn="just">
              <a:buFont typeface="Wingdings"/>
              <a:buChar char="Ø"/>
            </a:pPr>
            <a:endParaRPr lang="fr-FR" sz="1200" dirty="0"/>
          </a:p>
          <a:p>
            <a:pPr marL="180975" lvl="2" indent="-71755">
              <a:buClr>
                <a:srgbClr val="FF0000"/>
              </a:buClr>
            </a:pPr>
            <a:endParaRPr lang="fr-FR" sz="2000" i="1" dirty="0">
              <a:cs typeface="Arial"/>
            </a:endParaRPr>
          </a:p>
          <a:p>
            <a:endParaRPr lang="fr-FR" dirty="0"/>
          </a:p>
        </p:txBody>
      </p:sp>
      <p:sp>
        <p:nvSpPr>
          <p:cNvPr id="5" name="Espace réservé de la date 4"/>
          <p:cNvSpPr>
            <a:spLocks noGrp="1"/>
          </p:cNvSpPr>
          <p:nvPr>
            <p:ph type="dt" sz="half" idx="10"/>
          </p:nvPr>
        </p:nvSpPr>
        <p:spPr/>
        <p:txBody>
          <a:bodyPr/>
          <a:lstStyle/>
          <a:p>
            <a:pPr algn="r"/>
            <a:fld id="{8C89490C-8D9B-4C70-9975-5ED33F5D88A0}" type="datetime1">
              <a:rPr lang="fr-FR" cap="all" smtClean="0"/>
              <a:pPr algn="r"/>
              <a:t>01/02/2021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35</a:t>
            </a:fld>
            <a:endParaRPr lang="fr-FR"/>
          </a:p>
        </p:txBody>
      </p:sp>
    </p:spTree>
    <p:extLst>
      <p:ext uri="{BB962C8B-B14F-4D97-AF65-F5344CB8AC3E}">
        <p14:creationId xmlns:p14="http://schemas.microsoft.com/office/powerpoint/2010/main" xmlns="" val="1091140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4"/>
          </p:nvPr>
        </p:nvSpPr>
        <p:spPr>
          <a:xfrm>
            <a:off x="360000" y="1203598"/>
            <a:ext cx="8424000" cy="2574000"/>
          </a:xfrm>
        </p:spPr>
        <p:txBody>
          <a:bodyPr/>
          <a:lstStyle/>
          <a:p>
            <a:pPr algn="ctr"/>
            <a:endParaRPr lang="fr-FR" sz="1800"/>
          </a:p>
          <a:p>
            <a:pPr algn="ctr"/>
            <a:endParaRPr lang="fr-FR" sz="1800"/>
          </a:p>
          <a:p>
            <a:pPr algn="ctr"/>
            <a:r>
              <a:rPr lang="fr-FR" sz="1800"/>
              <a:t>ICI VISUEL ETAPE 3 </a:t>
            </a:r>
          </a:p>
        </p:txBody>
      </p:sp>
      <p:sp>
        <p:nvSpPr>
          <p:cNvPr id="4" name="Espace réservé du texte 3"/>
          <p:cNvSpPr>
            <a:spLocks noGrp="1"/>
          </p:cNvSpPr>
          <p:nvPr>
            <p:ph type="body" sz="quarter" idx="13"/>
          </p:nvPr>
        </p:nvSpPr>
        <p:spPr/>
        <p:txBody>
          <a:bodyPr/>
          <a:lstStyle/>
          <a:p>
            <a:endParaRPr lang="fr-FR"/>
          </a:p>
        </p:txBody>
      </p:sp>
      <p:sp>
        <p:nvSpPr>
          <p:cNvPr id="5" name="Espace réservé de la date 4"/>
          <p:cNvSpPr>
            <a:spLocks noGrp="1"/>
          </p:cNvSpPr>
          <p:nvPr>
            <p:ph type="dt" sz="half" idx="10"/>
          </p:nvPr>
        </p:nvSpPr>
        <p:spPr/>
        <p:txBody>
          <a:bodyPr/>
          <a:lstStyle/>
          <a:p>
            <a:pPr algn="r"/>
            <a:fld id="{FDBAC4F6-4E84-4679-BE94-C9B9379D1234}" type="datetime1">
              <a:rPr lang="fr-FR" cap="all" smtClean="0"/>
              <a:pPr algn="r"/>
              <a:t>01/02/2021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36</a:t>
            </a:fld>
            <a:endParaRPr lang="fr-FR"/>
          </a:p>
        </p:txBody>
      </p:sp>
      <p:pic>
        <p:nvPicPr>
          <p:cNvPr id="7" name="Imag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xmlns="" val="11646113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a:t>La phase d’admission principale du 27 mai au 16 juillet 2021 </a:t>
            </a:r>
            <a:br>
              <a:rPr lang="fr-FR" sz="2400"/>
            </a:br>
            <a:r>
              <a:rPr lang="fr-FR" sz="2400"/>
              <a:t/>
            </a:r>
            <a:br>
              <a:rPr lang="fr-FR" sz="2400"/>
            </a:br>
            <a:endParaRPr lang="fr-FR" sz="2400"/>
          </a:p>
        </p:txBody>
      </p:sp>
      <p:sp>
        <p:nvSpPr>
          <p:cNvPr id="3" name="Espace réservé du contenu 2"/>
          <p:cNvSpPr>
            <a:spLocks noGrp="1"/>
          </p:cNvSpPr>
          <p:nvPr>
            <p:ph sz="quarter" idx="14"/>
          </p:nvPr>
        </p:nvSpPr>
        <p:spPr>
          <a:xfrm>
            <a:off x="342336" y="1275606"/>
            <a:ext cx="8424000" cy="3363878"/>
          </a:xfrm>
        </p:spPr>
        <p:txBody>
          <a:bodyPr/>
          <a:lstStyle/>
          <a:p>
            <a:pPr marL="177800" lvl="0" indent="-177800" defTabSz="457200">
              <a:spcAft>
                <a:spcPts val="0"/>
              </a:spcAft>
              <a:buClr>
                <a:srgbClr val="FF0000"/>
              </a:buClr>
              <a:buSzPct val="100000"/>
              <a:buFont typeface="Lucida Grande"/>
              <a:buChar char="&gt;"/>
            </a:pPr>
            <a:r>
              <a:rPr lang="fr-FR" sz="1800" dirty="0"/>
              <a:t>Les candidats consultent </a:t>
            </a:r>
            <a:r>
              <a:rPr lang="fr-FR" sz="1800" b="1" dirty="0">
                <a:solidFill>
                  <a:srgbClr val="ED7454"/>
                </a:solidFill>
              </a:rPr>
              <a:t>les réponses des formations le 27 mai 2021</a:t>
            </a:r>
          </a:p>
          <a:p>
            <a:pPr lvl="0" defTabSz="457200">
              <a:spcAft>
                <a:spcPts val="0"/>
              </a:spcAft>
              <a:buClr>
                <a:srgbClr val="FF0000"/>
              </a:buClr>
              <a:buSzPct val="100000"/>
            </a:pPr>
            <a:endParaRPr lang="fr-FR" sz="1800" b="1" dirty="0">
              <a:solidFill>
                <a:srgbClr val="F28E65"/>
              </a:solidFill>
            </a:endParaRPr>
          </a:p>
          <a:p>
            <a:pPr marL="177800" lvl="0" indent="-177800" defTabSz="457200">
              <a:spcAft>
                <a:spcPts val="0"/>
              </a:spcAft>
              <a:buClr>
                <a:srgbClr val="FF0000"/>
              </a:buClr>
              <a:buSzPct val="100000"/>
              <a:buFont typeface="Lucida Grande"/>
              <a:buChar char="&gt;"/>
            </a:pPr>
            <a:r>
              <a:rPr lang="fr-FR" sz="1800" b="1" dirty="0">
                <a:solidFill>
                  <a:srgbClr val="ED7454"/>
                </a:solidFill>
              </a:rPr>
              <a:t>Ils reçoivent les propositions d’admission au fur et à mesure et en continu </a:t>
            </a:r>
            <a:r>
              <a:rPr lang="fr-FR" sz="1800" b="1" dirty="0">
                <a:solidFill>
                  <a:srgbClr val="3D566E"/>
                </a:solidFill>
              </a:rPr>
              <a:t>: </a:t>
            </a:r>
            <a:r>
              <a:rPr lang="fr-FR" sz="1800" dirty="0"/>
              <a:t>chaque fois qu’un candidat fait un choix entre plusieurs propositions, il libère des places qui sont immédiatement proposées à d’autres candidats en liste d’attente. </a:t>
            </a:r>
          </a:p>
          <a:p>
            <a:pPr lvl="0" defTabSz="457200">
              <a:spcAft>
                <a:spcPts val="0"/>
              </a:spcAft>
              <a:buClr>
                <a:srgbClr val="FF0000"/>
              </a:buClr>
              <a:buSzPct val="100000"/>
            </a:pPr>
            <a:endParaRPr lang="fr-FR" sz="1800" dirty="0">
              <a:solidFill>
                <a:srgbClr val="3D566E"/>
              </a:solidFill>
            </a:endParaRPr>
          </a:p>
          <a:p>
            <a:pPr marL="177800" lvl="0" indent="-177800" defTabSz="457200">
              <a:spcAft>
                <a:spcPts val="0"/>
              </a:spcAft>
              <a:buClr>
                <a:srgbClr val="FF0000"/>
              </a:buClr>
              <a:buSzPct val="100000"/>
              <a:buFont typeface="Lucida Grande"/>
              <a:buChar char="&gt;"/>
            </a:pPr>
            <a:r>
              <a:rPr lang="fr-FR" sz="1800" dirty="0"/>
              <a:t>Ils doivent obligatoirement répondre à chaque proposition d’admission reçue </a:t>
            </a:r>
            <a:r>
              <a:rPr lang="fr-FR" sz="1800" b="1" dirty="0">
                <a:solidFill>
                  <a:srgbClr val="ED7454"/>
                </a:solidFill>
              </a:rPr>
              <a:t>avant la date limite indiquée dans leur dossier. </a:t>
            </a:r>
          </a:p>
          <a:p>
            <a:pPr lvl="0" defTabSz="457200">
              <a:spcAft>
                <a:spcPts val="0"/>
              </a:spcAft>
              <a:buClr>
                <a:srgbClr val="FF0000"/>
              </a:buClr>
              <a:buSzPct val="100000"/>
            </a:pPr>
            <a:endParaRPr lang="fr-FR" sz="1800" b="1" dirty="0">
              <a:solidFill>
                <a:srgbClr val="F28E65"/>
              </a:solidFill>
              <a:cs typeface="Arial"/>
            </a:endParaRPr>
          </a:p>
          <a:p>
            <a:pPr marL="177800" indent="-177800" defTabSz="457200">
              <a:spcAft>
                <a:spcPts val="0"/>
              </a:spcAft>
              <a:buClr>
                <a:srgbClr val="FF0000"/>
              </a:buClr>
              <a:buSzPct val="100000"/>
              <a:buFont typeface="Lucida Grande"/>
              <a:buChar char="&gt;"/>
            </a:pPr>
            <a:r>
              <a:rPr lang="fr-FR" sz="1800" b="1" dirty="0">
                <a:solidFill>
                  <a:srgbClr val="ED7454"/>
                </a:solidFill>
              </a:rPr>
              <a:t>Pour aider le candidat en liste d’attente à suivre sa situation qui évolue en fonction des places libérées</a:t>
            </a:r>
            <a:r>
              <a:rPr lang="fr-FR" sz="1800" dirty="0">
                <a:solidFill>
                  <a:srgbClr val="3D566E"/>
                </a:solidFill>
              </a:rPr>
              <a:t>, </a:t>
            </a:r>
            <a:r>
              <a:rPr lang="fr-FR" sz="1800" dirty="0"/>
              <a:t>des indicateurs seront disponibles pour chaque vœu (rang dans la liste d’attente …)</a:t>
            </a:r>
          </a:p>
        </p:txBody>
      </p:sp>
      <p:sp>
        <p:nvSpPr>
          <p:cNvPr id="5" name="Espace réservé de la date 4"/>
          <p:cNvSpPr>
            <a:spLocks noGrp="1"/>
          </p:cNvSpPr>
          <p:nvPr>
            <p:ph type="dt" sz="half" idx="10"/>
          </p:nvPr>
        </p:nvSpPr>
        <p:spPr/>
        <p:txBody>
          <a:bodyPr/>
          <a:lstStyle/>
          <a:p>
            <a:pPr algn="r"/>
            <a:fld id="{A6C40C0D-8474-4FED-8256-9708D2E73068}" type="datetime1">
              <a:rPr lang="fr-FR" cap="all" smtClean="0"/>
              <a:pPr algn="r"/>
              <a:t>01/02/2021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37</a:t>
            </a:fld>
            <a:endParaRPr lang="fr-FR"/>
          </a:p>
        </p:txBody>
      </p:sp>
    </p:spTree>
    <p:extLst>
      <p:ext uri="{BB962C8B-B14F-4D97-AF65-F5344CB8AC3E}">
        <p14:creationId xmlns:p14="http://schemas.microsoft.com/office/powerpoint/2010/main" xmlns="" val="3221373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6426336" y="4876046"/>
            <a:ext cx="1170000" cy="360000"/>
          </a:xfrm>
        </p:spPr>
        <p:txBody>
          <a:bodyPr/>
          <a:lstStyle/>
          <a:p>
            <a:pPr algn="r"/>
            <a:fld id="{5364400D-1A9E-42A8-8CBD-868B8972336F}" type="datetime1">
              <a:rPr lang="fr-FR" sz="800" cap="all" smtClean="0"/>
              <a:pPr algn="r"/>
              <a:t>01/02/2021</a:t>
            </a:fld>
            <a:endParaRPr lang="fr-FR" sz="800" cap="all"/>
          </a:p>
        </p:txBody>
      </p:sp>
      <p:sp>
        <p:nvSpPr>
          <p:cNvPr id="6" name="Espace réservé du numéro de diapositive 5"/>
          <p:cNvSpPr>
            <a:spLocks noGrp="1"/>
          </p:cNvSpPr>
          <p:nvPr>
            <p:ph type="sldNum" sz="quarter" idx="12"/>
          </p:nvPr>
        </p:nvSpPr>
        <p:spPr>
          <a:xfrm>
            <a:off x="7625663" y="4857148"/>
            <a:ext cx="1170000" cy="360000"/>
          </a:xfrm>
        </p:spPr>
        <p:txBody>
          <a:bodyPr/>
          <a:lstStyle/>
          <a:p>
            <a:fld id="{733122C9-A0B9-462F-8757-0847AD287B63}" type="slidenum">
              <a:rPr lang="fr-FR" smtClean="0"/>
              <a:pPr/>
              <a:t>38</a:t>
            </a:fld>
            <a:endParaRPr lang="fr-FR"/>
          </a:p>
        </p:txBody>
      </p:sp>
      <p:sp>
        <p:nvSpPr>
          <p:cNvPr id="7" name="Espace réservé du texte 2"/>
          <p:cNvSpPr txBox="1">
            <a:spLocks/>
          </p:cNvSpPr>
          <p:nvPr/>
        </p:nvSpPr>
        <p:spPr>
          <a:xfrm>
            <a:off x="386366" y="915566"/>
            <a:ext cx="8568000" cy="465412"/>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40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r>
              <a:rPr kumimoji="0" lang="fr-FR" sz="1400" b="1" i="0" u="none" strike="noStrike" kern="1200" cap="none" spc="0" normalizeH="0" baseline="0" noProof="0" dirty="0">
                <a:ln>
                  <a:noFill/>
                </a:ln>
                <a:solidFill>
                  <a:srgbClr val="0C5076"/>
                </a:solidFill>
                <a:effectLst/>
                <a:uLnTx/>
                <a:uFillTx/>
                <a:latin typeface="Calibri"/>
                <a:ea typeface="+mn-ea"/>
                <a:cs typeface="+mn-cs"/>
              </a:rPr>
              <a:t>Formation sélective (BTS, BUT, classe</a:t>
            </a:r>
            <a:r>
              <a:rPr kumimoji="0" lang="fr-FR" sz="1400" b="1" i="0" u="none" strike="noStrike" kern="1200" cap="none" spc="0" normalizeH="0" noProof="0" dirty="0">
                <a:ln>
                  <a:noFill/>
                </a:ln>
                <a:solidFill>
                  <a:srgbClr val="0C5076"/>
                </a:solidFill>
                <a:effectLst/>
                <a:uLnTx/>
                <a:uFillTx/>
                <a:latin typeface="Calibri"/>
                <a:ea typeface="+mn-ea"/>
                <a:cs typeface="+mn-cs"/>
              </a:rPr>
              <a:t> </a:t>
            </a:r>
            <a:r>
              <a:rPr lang="fr-FR" sz="1400" b="1" dirty="0">
                <a:solidFill>
                  <a:srgbClr val="0C5076"/>
                </a:solidFill>
                <a:latin typeface="Calibri"/>
              </a:rPr>
              <a:t>CPGE</a:t>
            </a:r>
            <a:r>
              <a:rPr kumimoji="0" lang="fr-FR" sz="1400" b="1" i="0" u="none" strike="noStrike" kern="1200" cap="none" spc="0" normalizeH="0" baseline="0" noProof="0" dirty="0">
                <a:ln>
                  <a:noFill/>
                </a:ln>
                <a:solidFill>
                  <a:srgbClr val="0C5076"/>
                </a:solidFill>
                <a:effectLst/>
                <a:uLnTx/>
                <a:uFillTx/>
                <a:latin typeface="Calibri"/>
                <a:ea typeface="+mn-ea"/>
                <a:cs typeface="+mn-cs"/>
              </a:rPr>
              <a:t>, IFSI, écoles, …) </a:t>
            </a:r>
            <a:endParaRPr kumimoji="0" lang="fr-FR" sz="1400" b="0" i="0" u="none" strike="noStrike" kern="1200" cap="none" spc="0" normalizeH="0" baseline="0" noProof="0" dirty="0">
              <a:ln>
                <a:noFill/>
              </a:ln>
              <a:solidFill>
                <a:srgbClr val="0C5076"/>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p:txBody>
      </p:sp>
      <p:sp>
        <p:nvSpPr>
          <p:cNvPr id="8" name="Espace réservé du numéro de diapositive 3"/>
          <p:cNvSpPr txBox="1">
            <a:spLocks/>
          </p:cNvSpPr>
          <p:nvPr/>
        </p:nvSpPr>
        <p:spPr>
          <a:xfrm>
            <a:off x="8340049" y="4857149"/>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z="900" smtClean="0">
                <a:solidFill>
                  <a:prstClr val="white"/>
                </a:solidFill>
                <a:latin typeface="Calibri"/>
              </a:rPr>
              <a:pPr/>
              <a:t>38</a:t>
            </a:fld>
            <a:endParaRPr lang="fr-FR" sz="900">
              <a:solidFill>
                <a:prstClr val="white"/>
              </a:solidFill>
              <a:latin typeface="Calibri"/>
            </a:endParaRPr>
          </a:p>
        </p:txBody>
      </p:sp>
      <p:sp>
        <p:nvSpPr>
          <p:cNvPr id="9" name="Rectangle à coins arrondis 8"/>
          <p:cNvSpPr/>
          <p:nvPr/>
        </p:nvSpPr>
        <p:spPr>
          <a:xfrm>
            <a:off x="1350965" y="1491630"/>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10" name="Rectangle à coins arrondis 9"/>
          <p:cNvSpPr/>
          <p:nvPr/>
        </p:nvSpPr>
        <p:spPr>
          <a:xfrm>
            <a:off x="1357315" y="2007566"/>
            <a:ext cx="2657475" cy="323850"/>
          </a:xfrm>
          <a:prstGeom prst="roundRect">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En attente d’une place</a:t>
            </a:r>
          </a:p>
        </p:txBody>
      </p:sp>
      <p:sp>
        <p:nvSpPr>
          <p:cNvPr id="11" name="ZoneTexte 13"/>
          <p:cNvSpPr txBox="1">
            <a:spLocks noChangeArrowheads="1"/>
          </p:cNvSpPr>
          <p:nvPr/>
        </p:nvSpPr>
        <p:spPr bwMode="auto">
          <a:xfrm>
            <a:off x="2490790" y="1756742"/>
            <a:ext cx="70643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2" name="Flèche droite 11"/>
          <p:cNvSpPr/>
          <p:nvPr/>
        </p:nvSpPr>
        <p:spPr>
          <a:xfrm>
            <a:off x="4135438" y="1563067"/>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3" name="Rectangle à coins arrondis 12"/>
          <p:cNvSpPr/>
          <p:nvPr/>
        </p:nvSpPr>
        <p:spPr>
          <a:xfrm>
            <a:off x="4919662" y="1532904"/>
            <a:ext cx="3708000" cy="32400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defTabSz="457200" eaLnBrk="1" fontAlgn="auto" latinLnBrk="0" hangingPunct="1">
              <a:lnSpc>
                <a:spcPct val="100000"/>
              </a:lnSpc>
              <a:spcBef>
                <a:spcPts val="0"/>
              </a:spcBef>
              <a:spcAft>
                <a:spcPts val="0"/>
              </a:spcAft>
              <a:buClrTx/>
              <a:buSzTx/>
              <a:buFontTx/>
              <a:buNone/>
              <a:tabLst/>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accepte la proposition ou y renonce</a:t>
            </a:r>
          </a:p>
        </p:txBody>
      </p:sp>
      <p:sp>
        <p:nvSpPr>
          <p:cNvPr id="15" name="Rectangle à coins arrondis 14"/>
          <p:cNvSpPr/>
          <p:nvPr/>
        </p:nvSpPr>
        <p:spPr>
          <a:xfrm>
            <a:off x="1357315" y="2512391"/>
            <a:ext cx="2657475" cy="323850"/>
          </a:xfrm>
          <a:prstGeom prst="roundRect">
            <a:avLst/>
          </a:prstGeom>
          <a:solidFill>
            <a:sysClr val="window" lastClr="FFFFFF">
              <a:lumMod val="85000"/>
            </a:sys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D566E"/>
                </a:solidFill>
                <a:effectLst/>
                <a:uLnTx/>
                <a:uFillTx/>
                <a:latin typeface="Calibri"/>
                <a:ea typeface="+mn-ea"/>
                <a:cs typeface="+mn-cs"/>
              </a:rPr>
              <a:t>Non</a:t>
            </a:r>
          </a:p>
        </p:txBody>
      </p:sp>
      <p:sp>
        <p:nvSpPr>
          <p:cNvPr id="16" name="ZoneTexte 35"/>
          <p:cNvSpPr txBox="1">
            <a:spLocks noChangeArrowheads="1"/>
          </p:cNvSpPr>
          <p:nvPr/>
        </p:nvSpPr>
        <p:spPr bwMode="auto">
          <a:xfrm>
            <a:off x="2490790" y="2261567"/>
            <a:ext cx="70643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8" name="Flèche droite 17"/>
          <p:cNvSpPr/>
          <p:nvPr/>
        </p:nvSpPr>
        <p:spPr>
          <a:xfrm>
            <a:off x="4135438" y="2058367"/>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9" name="Rectangle à coins arrondis 18"/>
          <p:cNvSpPr/>
          <p:nvPr/>
        </p:nvSpPr>
        <p:spPr>
          <a:xfrm>
            <a:off x="4919662" y="2018679"/>
            <a:ext cx="3708000" cy="32385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maintient le vœu en attente ou y renonce</a:t>
            </a:r>
          </a:p>
        </p:txBody>
      </p:sp>
      <p:sp>
        <p:nvSpPr>
          <p:cNvPr id="20" name="Rectangle à coins arrondis 19"/>
          <p:cNvSpPr/>
          <p:nvPr/>
        </p:nvSpPr>
        <p:spPr>
          <a:xfrm>
            <a:off x="1360490" y="3333608"/>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21" name="Rectangle à coins arrondis 20"/>
          <p:cNvSpPr/>
          <p:nvPr/>
        </p:nvSpPr>
        <p:spPr>
          <a:xfrm>
            <a:off x="1366840" y="3849544"/>
            <a:ext cx="2657475" cy="323850"/>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OUI-SI</a:t>
            </a:r>
            <a:r>
              <a:rPr kumimoji="0" lang="fr-FR" sz="1200" b="1" i="0" u="none" strike="noStrike" kern="0" cap="none" spc="0" normalizeH="0" baseline="0" noProof="0">
                <a:ln>
                  <a:noFill/>
                </a:ln>
                <a:solidFill>
                  <a:srgbClr val="EC130E"/>
                </a:solidFill>
                <a:effectLst/>
                <a:uLnTx/>
                <a:uFillTx/>
                <a:latin typeface="Calibri"/>
                <a:ea typeface="+mn-ea"/>
                <a:cs typeface="+mn-cs"/>
              </a:rPr>
              <a:t>*</a:t>
            </a:r>
            <a:r>
              <a:rPr kumimoji="0" lang="fr-FR" sz="1200" b="1" i="0" u="none" strike="noStrike" kern="0" cap="none" spc="0" normalizeH="0" baseline="0" noProof="0">
                <a:ln>
                  <a:noFill/>
                </a:ln>
                <a:solidFill>
                  <a:prstClr val="white"/>
                </a:solidFill>
                <a:effectLst/>
                <a:uLnTx/>
                <a:uFillTx/>
                <a:latin typeface="Calibri"/>
                <a:ea typeface="+mn-ea"/>
                <a:cs typeface="+mn-cs"/>
              </a:rPr>
              <a:t> (proposition d’admission)</a:t>
            </a:r>
          </a:p>
        </p:txBody>
      </p:sp>
      <p:sp>
        <p:nvSpPr>
          <p:cNvPr id="22" name="ZoneTexte 41"/>
          <p:cNvSpPr txBox="1">
            <a:spLocks noChangeArrowheads="1"/>
          </p:cNvSpPr>
          <p:nvPr/>
        </p:nvSpPr>
        <p:spPr bwMode="auto">
          <a:xfrm>
            <a:off x="2500315" y="3598720"/>
            <a:ext cx="70643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3" name="Flèche droite 22"/>
          <p:cNvSpPr/>
          <p:nvPr/>
        </p:nvSpPr>
        <p:spPr>
          <a:xfrm>
            <a:off x="4144963" y="3405045"/>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5" name="Rectangle à coins arrondis 24"/>
          <p:cNvSpPr/>
          <p:nvPr/>
        </p:nvSpPr>
        <p:spPr>
          <a:xfrm>
            <a:off x="1331640" y="4336132"/>
            <a:ext cx="2657475" cy="323850"/>
          </a:xfrm>
          <a:prstGeom prst="roundRect">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En attente d’une place</a:t>
            </a:r>
          </a:p>
        </p:txBody>
      </p:sp>
      <p:sp>
        <p:nvSpPr>
          <p:cNvPr id="26" name="ZoneTexte 46"/>
          <p:cNvSpPr txBox="1">
            <a:spLocks noChangeArrowheads="1"/>
          </p:cNvSpPr>
          <p:nvPr/>
        </p:nvSpPr>
        <p:spPr bwMode="auto">
          <a:xfrm>
            <a:off x="2500315" y="4103545"/>
            <a:ext cx="70643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8" name="Flèche droite 27"/>
          <p:cNvSpPr/>
          <p:nvPr/>
        </p:nvSpPr>
        <p:spPr>
          <a:xfrm>
            <a:off x="4144963" y="3900345"/>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9" name="Flèche droite 28"/>
          <p:cNvSpPr/>
          <p:nvPr/>
        </p:nvSpPr>
        <p:spPr>
          <a:xfrm>
            <a:off x="4135438" y="4405170"/>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30" name="Espace réservé du texte 2"/>
          <p:cNvSpPr txBox="1">
            <a:spLocks/>
          </p:cNvSpPr>
          <p:nvPr/>
        </p:nvSpPr>
        <p:spPr>
          <a:xfrm>
            <a:off x="417193" y="2990108"/>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400" b="1">
                <a:solidFill>
                  <a:srgbClr val="0C5076"/>
                </a:solidFill>
                <a:latin typeface="Calibri"/>
              </a:rPr>
              <a:t>Formation non sélective (licences, PASS) </a:t>
            </a:r>
            <a:endParaRPr lang="fr-FR" sz="1800" b="1">
              <a:solidFill>
                <a:srgbClr val="0C5076"/>
              </a:solidFill>
              <a:latin typeface="Calibri"/>
            </a:endParaRPr>
          </a:p>
          <a:p>
            <a:endParaRPr lang="fr-FR" sz="1800">
              <a:latin typeface="Calibri"/>
            </a:endParaRPr>
          </a:p>
          <a:p>
            <a:endParaRPr lang="fr-FR" sz="1800">
              <a:latin typeface="Calibri"/>
            </a:endParaRPr>
          </a:p>
        </p:txBody>
      </p:sp>
      <p:sp>
        <p:nvSpPr>
          <p:cNvPr id="33" name="Rectangle à coins arrondis 32"/>
          <p:cNvSpPr/>
          <p:nvPr/>
        </p:nvSpPr>
        <p:spPr>
          <a:xfrm>
            <a:off x="4933833" y="3338413"/>
            <a:ext cx="3708000" cy="32400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accepte la proposition ou y renonce</a:t>
            </a:r>
          </a:p>
        </p:txBody>
      </p:sp>
      <p:sp>
        <p:nvSpPr>
          <p:cNvPr id="34" name="Rectangle à coins arrondis 33"/>
          <p:cNvSpPr/>
          <p:nvPr/>
        </p:nvSpPr>
        <p:spPr>
          <a:xfrm>
            <a:off x="4958637" y="3831069"/>
            <a:ext cx="3708000" cy="32400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accepte la proposition ou y renonce</a:t>
            </a:r>
          </a:p>
        </p:txBody>
      </p:sp>
      <p:sp>
        <p:nvSpPr>
          <p:cNvPr id="35" name="Rectangle à coins arrondis 34"/>
          <p:cNvSpPr/>
          <p:nvPr/>
        </p:nvSpPr>
        <p:spPr>
          <a:xfrm>
            <a:off x="4944466" y="4269712"/>
            <a:ext cx="3708000" cy="32385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maintient le vœu en attente ou y renonce</a:t>
            </a:r>
          </a:p>
        </p:txBody>
      </p:sp>
      <p:sp>
        <p:nvSpPr>
          <p:cNvPr id="2" name="ZoneTexte 1"/>
          <p:cNvSpPr txBox="1"/>
          <p:nvPr/>
        </p:nvSpPr>
        <p:spPr>
          <a:xfrm flipH="1">
            <a:off x="323528" y="4692501"/>
            <a:ext cx="5688633" cy="432000"/>
          </a:xfrm>
          <a:prstGeom prst="rect">
            <a:avLst/>
          </a:prstGeom>
          <a:solidFill>
            <a:schemeClr val="bg1"/>
          </a:solidFill>
        </p:spPr>
        <p:txBody>
          <a:bodyPr wrap="square" rtlCol="0">
            <a:spAutoFit/>
          </a:bodyPr>
          <a:lstStyle/>
          <a:p>
            <a:r>
              <a:rPr lang="fr-FR" sz="1100" b="1">
                <a:solidFill>
                  <a:srgbClr val="EC130E"/>
                </a:solidFill>
              </a:rPr>
              <a:t>*</a:t>
            </a:r>
            <a:r>
              <a:rPr lang="fr-FR" sz="1100">
                <a:solidFill>
                  <a:srgbClr val="0C5076"/>
                </a:solidFill>
              </a:rPr>
              <a:t> Oui-si : le candidat est accepté à condition de suivre un parcours de réussite </a:t>
            </a:r>
          </a:p>
          <a:p>
            <a:r>
              <a:rPr lang="fr-FR" sz="1100">
                <a:solidFill>
                  <a:srgbClr val="0C5076"/>
                </a:solidFill>
              </a:rPr>
              <a:t>(remise à niveau, tutorat..) </a:t>
            </a:r>
          </a:p>
          <a:p>
            <a:endParaRPr lang="fr-FR" sz="1200"/>
          </a:p>
        </p:txBody>
      </p:sp>
      <p:sp>
        <p:nvSpPr>
          <p:cNvPr id="32" name="Titre 1"/>
          <p:cNvSpPr>
            <a:spLocks noGrp="1"/>
          </p:cNvSpPr>
          <p:nvPr>
            <p:ph type="title"/>
          </p:nvPr>
        </p:nvSpPr>
        <p:spPr>
          <a:xfrm>
            <a:off x="359998" y="771550"/>
            <a:ext cx="8784001" cy="447614"/>
          </a:xfrm>
        </p:spPr>
        <p:txBody>
          <a:bodyPr/>
          <a:lstStyle/>
          <a:p>
            <a:r>
              <a:rPr lang="fr-FR" sz="2400" dirty="0"/>
              <a:t>Les réponses des formations et les choix des candidats</a:t>
            </a:r>
            <a:br>
              <a:rPr lang="fr-FR" sz="2400" dirty="0"/>
            </a:br>
            <a:r>
              <a:rPr lang="fr-FR" sz="2400" dirty="0"/>
              <a:t/>
            </a:r>
            <a:br>
              <a:rPr lang="fr-FR" sz="2400" dirty="0"/>
            </a:br>
            <a:endParaRPr lang="fr-FR" sz="2400" dirty="0"/>
          </a:p>
        </p:txBody>
      </p:sp>
    </p:spTree>
    <p:extLst>
      <p:ext uri="{BB962C8B-B14F-4D97-AF65-F5344CB8AC3E}">
        <p14:creationId xmlns:p14="http://schemas.microsoft.com/office/powerpoint/2010/main" xmlns="" val="9337169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8857" y="771550"/>
            <a:ext cx="8369330" cy="740478"/>
          </a:xfrm>
        </p:spPr>
        <p:txBody>
          <a:bodyPr/>
          <a:lstStyle/>
          <a:p>
            <a:r>
              <a:rPr lang="fr-FR" sz="2400"/>
              <a:t>Des alertes dès qu’un candidat reçoit une proposition d’admission </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01/02/2021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39</a:t>
            </a:fld>
            <a:endParaRPr lang="fr-FR"/>
          </a:p>
        </p:txBody>
      </p:sp>
      <p:sp>
        <p:nvSpPr>
          <p:cNvPr id="7" name="Espace réservé du texte 2"/>
          <p:cNvSpPr txBox="1">
            <a:spLocks/>
          </p:cNvSpPr>
          <p:nvPr/>
        </p:nvSpPr>
        <p:spPr>
          <a:xfrm>
            <a:off x="251522" y="1606528"/>
            <a:ext cx="6264694" cy="2261366"/>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3687" indent="-285750">
              <a:buSzTx/>
            </a:pPr>
            <a:r>
              <a:rPr lang="fr-FR" sz="1600" b="1" dirty="0">
                <a:solidFill>
                  <a:srgbClr val="F28E65"/>
                </a:solidFill>
              </a:rPr>
              <a:t>P</a:t>
            </a:r>
            <a:r>
              <a:rPr kumimoji="0" lang="fr-FR" sz="1600" b="1" i="0" u="none" strike="noStrike" kern="1200" cap="none" spc="0" normalizeH="0" baseline="0" noProof="0" dirty="0" err="1">
                <a:ln>
                  <a:noFill/>
                </a:ln>
                <a:solidFill>
                  <a:srgbClr val="F28E65"/>
                </a:solidFill>
                <a:effectLst/>
                <a:uLnTx/>
                <a:uFillTx/>
                <a:ea typeface="+mn-ea"/>
                <a:cs typeface="+mn-cs"/>
              </a:rPr>
              <a:t>ar</a:t>
            </a:r>
            <a:r>
              <a:rPr kumimoji="0" lang="fr-FR" sz="1600" b="1" i="0" u="none" strike="noStrike" kern="1200" cap="none" spc="0" normalizeH="0" baseline="0" noProof="0" dirty="0">
                <a:ln>
                  <a:noFill/>
                </a:ln>
                <a:solidFill>
                  <a:srgbClr val="F28E65"/>
                </a:solidFill>
                <a:effectLst/>
                <a:uLnTx/>
                <a:uFillTx/>
                <a:ea typeface="+mn-ea"/>
                <a:cs typeface="+mn-cs"/>
              </a:rPr>
              <a:t> SMS et par mail dans sa messagerie personnelle </a:t>
            </a:r>
            <a:r>
              <a:rPr kumimoji="0" lang="fr-FR" sz="1600" b="0" i="0" u="none" strike="noStrike" kern="1200" cap="none" spc="0" normalizeH="0" baseline="0" noProof="0" dirty="0">
                <a:ln>
                  <a:noFill/>
                </a:ln>
                <a:solidFill>
                  <a:srgbClr val="0C5076"/>
                </a:solidFill>
                <a:effectLst/>
                <a:uLnTx/>
                <a:uFillTx/>
                <a:ea typeface="+mn-ea"/>
                <a:cs typeface="+mn-cs"/>
              </a:rPr>
              <a:t>(rappel : une adresse mail valide et régulièrement consultée et un numéro de portable sont demandés au moment de l’inscription  </a:t>
            </a:r>
            <a:r>
              <a:rPr kumimoji="0" lang="fr-FR" sz="1600" b="0" i="0" u="none" strike="noStrike" kern="1200" cap="none" spc="0" normalizeH="0" baseline="0" noProof="0" dirty="0" err="1">
                <a:ln>
                  <a:noFill/>
                </a:ln>
                <a:solidFill>
                  <a:srgbClr val="0C5076"/>
                </a:solidFill>
                <a:effectLst/>
                <a:uLnTx/>
                <a:uFillTx/>
                <a:ea typeface="+mn-ea"/>
                <a:cs typeface="+mn-cs"/>
              </a:rPr>
              <a:t>Parcoursup</a:t>
            </a:r>
            <a:r>
              <a:rPr kumimoji="0" lang="fr-FR" sz="1600" b="0" i="0" u="none" strike="noStrike" kern="1200" cap="none" spc="0" normalizeH="0" baseline="0" noProof="0" dirty="0">
                <a:ln>
                  <a:noFill/>
                </a:ln>
                <a:solidFill>
                  <a:srgbClr val="0C5076"/>
                </a:solidFill>
                <a:effectLst/>
                <a:uLnTx/>
                <a:uFillTx/>
                <a:ea typeface="+mn-ea"/>
                <a:cs typeface="+mn-cs"/>
              </a:rPr>
              <a:t>)</a:t>
            </a:r>
            <a:endParaRPr kumimoji="0" lang="fr-FR" sz="1600" b="1" i="0" u="none" strike="noStrike" kern="1200" cap="none" spc="0" normalizeH="0" baseline="0" noProof="0" dirty="0">
              <a:ln>
                <a:noFill/>
              </a:ln>
              <a:solidFill>
                <a:srgbClr val="0C5076"/>
              </a:solidFill>
              <a:effectLst/>
              <a:uLnTx/>
              <a:uFillTx/>
              <a:ea typeface="+mn-ea"/>
              <a:cs typeface="+mn-cs"/>
            </a:endParaRPr>
          </a:p>
          <a:p>
            <a:pPr marL="293687" indent="-285750">
              <a:buSzTx/>
            </a:pPr>
            <a:r>
              <a:rPr lang="fr-FR" sz="1600" b="1" dirty="0">
                <a:solidFill>
                  <a:srgbClr val="F28E65"/>
                </a:solidFill>
              </a:rPr>
              <a:t>P</a:t>
            </a:r>
            <a:r>
              <a:rPr kumimoji="0" lang="fr-FR" sz="1600" b="1" i="0" u="none" strike="noStrike" kern="1200" cap="none" spc="0" normalizeH="0" baseline="0" noProof="0" dirty="0" err="1">
                <a:ln>
                  <a:noFill/>
                </a:ln>
                <a:solidFill>
                  <a:srgbClr val="F28E65"/>
                </a:solidFill>
                <a:effectLst/>
                <a:uLnTx/>
                <a:uFillTx/>
                <a:ea typeface="+mn-ea"/>
                <a:cs typeface="+mn-cs"/>
              </a:rPr>
              <a:t>ar</a:t>
            </a:r>
            <a:r>
              <a:rPr kumimoji="0" lang="fr-FR" sz="1600" b="1" i="0" u="none" strike="noStrike" kern="1200" cap="none" spc="0" normalizeH="0" baseline="0" noProof="0" dirty="0">
                <a:ln>
                  <a:noFill/>
                </a:ln>
                <a:solidFill>
                  <a:srgbClr val="F28E65"/>
                </a:solidFill>
                <a:effectLst/>
                <a:uLnTx/>
                <a:uFillTx/>
                <a:ea typeface="+mn-ea"/>
                <a:cs typeface="+mn-cs"/>
              </a:rPr>
              <a:t> notification sur l’application </a:t>
            </a:r>
            <a:r>
              <a:rPr kumimoji="0" lang="fr-FR" sz="1600" b="1" i="0" u="none" strike="noStrike" kern="1200" cap="none" spc="0" normalizeH="0" baseline="0" noProof="0" dirty="0" err="1">
                <a:ln>
                  <a:noFill/>
                </a:ln>
                <a:solidFill>
                  <a:srgbClr val="F28E65"/>
                </a:solidFill>
                <a:effectLst/>
                <a:uLnTx/>
                <a:uFillTx/>
                <a:ea typeface="+mn-ea"/>
                <a:cs typeface="+mn-cs"/>
              </a:rPr>
              <a:t>Parcoursup</a:t>
            </a:r>
            <a:r>
              <a:rPr kumimoji="0" lang="fr-FR" sz="1600" b="1" i="0" u="none" strike="noStrike" kern="1200" cap="none" spc="0" normalizeH="0" baseline="0" noProof="0" dirty="0">
                <a:ln>
                  <a:noFill/>
                </a:ln>
                <a:solidFill>
                  <a:srgbClr val="F28E65"/>
                </a:solidFill>
                <a:effectLst/>
                <a:uLnTx/>
                <a:uFillTx/>
                <a:ea typeface="+mn-ea"/>
                <a:cs typeface="+mn-cs"/>
              </a:rPr>
              <a:t> </a:t>
            </a:r>
            <a:r>
              <a:rPr kumimoji="0" lang="fr-FR" sz="1600" b="0" i="0" u="none" strike="noStrike" kern="1200" cap="none" spc="0" normalizeH="0" baseline="0" noProof="0" dirty="0">
                <a:ln>
                  <a:noFill/>
                </a:ln>
                <a:solidFill>
                  <a:srgbClr val="0C5076"/>
                </a:solidFill>
                <a:effectLst/>
                <a:uLnTx/>
                <a:uFillTx/>
                <a:ea typeface="+mn-ea"/>
                <a:cs typeface="+mn-cs"/>
              </a:rPr>
              <a:t>(application</a:t>
            </a:r>
            <a:r>
              <a:rPr kumimoji="0" lang="fr-FR" sz="1600" b="0" i="0" u="none" strike="noStrike" kern="1200" cap="none" spc="0" normalizeH="0" noProof="0" dirty="0">
                <a:ln>
                  <a:noFill/>
                </a:ln>
                <a:solidFill>
                  <a:srgbClr val="0C5076"/>
                </a:solidFill>
                <a:effectLst/>
                <a:uLnTx/>
                <a:uFillTx/>
                <a:ea typeface="+mn-ea"/>
                <a:cs typeface="+mn-cs"/>
              </a:rPr>
              <a:t> </a:t>
            </a:r>
            <a:r>
              <a:rPr kumimoji="0" lang="fr-FR" sz="1600" b="0" i="0" u="none" strike="noStrike" kern="1200" cap="none" spc="0" normalizeH="0" baseline="0" noProof="0" dirty="0">
                <a:ln>
                  <a:noFill/>
                </a:ln>
                <a:solidFill>
                  <a:srgbClr val="0C5076"/>
                </a:solidFill>
                <a:effectLst/>
                <a:uLnTx/>
                <a:uFillTx/>
                <a:ea typeface="+mn-ea"/>
                <a:cs typeface="+mn-cs"/>
              </a:rPr>
              <a:t>téléchargeable à partir du 27 mai)</a:t>
            </a:r>
            <a:endParaRPr kumimoji="0" lang="fr-FR" sz="1600" b="0" i="0" u="none" strike="noStrike" kern="1200" cap="none" spc="0" normalizeH="0" baseline="0" noProof="0" dirty="0">
              <a:ln>
                <a:noFill/>
              </a:ln>
              <a:solidFill>
                <a:srgbClr val="3D566E"/>
              </a:solidFill>
              <a:effectLst/>
              <a:uLnTx/>
              <a:uFillTx/>
              <a:ea typeface="+mn-ea"/>
              <a:cs typeface="+mn-cs"/>
            </a:endParaRPr>
          </a:p>
          <a:p>
            <a:pPr marL="293687" indent="-285750">
              <a:buSzTx/>
            </a:pPr>
            <a:r>
              <a:rPr lang="fr-FR" sz="1600" b="1" dirty="0">
                <a:solidFill>
                  <a:srgbClr val="F28E65"/>
                </a:solidFill>
              </a:rPr>
              <a:t>D</a:t>
            </a:r>
            <a:r>
              <a:rPr kumimoji="0" lang="fr-FR" sz="1600" b="1" i="0" u="none" strike="noStrike" kern="1200" cap="none" spc="0" normalizeH="0" baseline="0" noProof="0" dirty="0">
                <a:ln>
                  <a:noFill/>
                </a:ln>
                <a:solidFill>
                  <a:srgbClr val="F28E65"/>
                </a:solidFill>
                <a:effectLst/>
                <a:uLnTx/>
                <a:uFillTx/>
                <a:ea typeface="+mn-ea"/>
                <a:cs typeface="+mn-cs"/>
              </a:rPr>
              <a:t>ans la messagerie intégrée au dossier </a:t>
            </a:r>
            <a:r>
              <a:rPr kumimoji="0" lang="fr-FR" sz="1600" b="0" i="0" u="none" strike="noStrike" kern="1200" cap="none" spc="0" normalizeH="0" baseline="0" noProof="0" dirty="0">
                <a:ln>
                  <a:noFill/>
                </a:ln>
                <a:solidFill>
                  <a:srgbClr val="0C5076"/>
                </a:solidFill>
                <a:effectLst/>
                <a:uLnTx/>
                <a:uFillTx/>
                <a:ea typeface="+mn-ea"/>
                <a:cs typeface="+mn-cs"/>
              </a:rPr>
              <a:t>candidat sur </a:t>
            </a:r>
            <a:r>
              <a:rPr kumimoji="0" lang="fr-FR" sz="1600" b="0" i="0" u="none" strike="noStrike" kern="1200" cap="none" spc="0" normalizeH="0" baseline="0" noProof="0" dirty="0" err="1">
                <a:ln>
                  <a:noFill/>
                </a:ln>
                <a:solidFill>
                  <a:srgbClr val="0C5076"/>
                </a:solidFill>
                <a:effectLst/>
                <a:uLnTx/>
                <a:uFillTx/>
                <a:ea typeface="+mn-ea"/>
                <a:cs typeface="+mn-cs"/>
              </a:rPr>
              <a:t>Parcoursup</a:t>
            </a:r>
            <a:endParaRPr kumimoji="0" lang="fr-FR" sz="1600" b="0" i="0" u="none" strike="noStrike" kern="1200" cap="none" spc="0" normalizeH="0" baseline="0" noProof="0" dirty="0">
              <a:ln>
                <a:noFill/>
              </a:ln>
              <a:solidFill>
                <a:srgbClr val="0C5076"/>
              </a:solidFill>
              <a:effectLst/>
              <a:uLnTx/>
              <a:uFillTx/>
              <a:ea typeface="+mn-ea"/>
              <a:cs typeface="+mn-cs"/>
            </a:endParaRPr>
          </a:p>
          <a:p>
            <a:pPr marL="457200" marR="0" lvl="1" indent="0" algn="l" defTabSz="457200" rtl="0" eaLnBrk="1" fontAlgn="auto" latinLnBrk="0" hangingPunct="1">
              <a:lnSpc>
                <a:spcPct val="100000"/>
              </a:lnSpc>
              <a:spcBef>
                <a:spcPct val="20000"/>
              </a:spcBef>
              <a:spcAft>
                <a:spcPts val="0"/>
              </a:spcAft>
              <a:buClr>
                <a:srgbClr val="FF0000"/>
              </a:buClr>
              <a:buSzTx/>
              <a:buFont typeface="Arial-ItalicMT" charset="0"/>
              <a:buNone/>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p:txBody>
      </p:sp>
      <p:sp>
        <p:nvSpPr>
          <p:cNvPr id="8" name="Espace réservé du numéro de diapositive 3"/>
          <p:cNvSpPr txBox="1">
            <a:spLocks/>
          </p:cNvSpPr>
          <p:nvPr/>
        </p:nvSpPr>
        <p:spPr>
          <a:xfrm>
            <a:off x="8340049" y="6285507"/>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mtClean="0">
                <a:solidFill>
                  <a:prstClr val="white"/>
                </a:solidFill>
                <a:latin typeface="Calibri"/>
              </a:rPr>
              <a:pPr/>
              <a:t>39</a:t>
            </a:fld>
            <a:endParaRPr lang="fr-FR">
              <a:solidFill>
                <a:prstClr val="white"/>
              </a:solidFill>
              <a:latin typeface="Calibri"/>
            </a:endParaRPr>
          </a:p>
        </p:txBody>
      </p:sp>
      <p:sp>
        <p:nvSpPr>
          <p:cNvPr id="10" name="Rectangle à coins arrondis 9"/>
          <p:cNvSpPr/>
          <p:nvPr/>
        </p:nvSpPr>
        <p:spPr>
          <a:xfrm>
            <a:off x="293048" y="3816424"/>
            <a:ext cx="6336703" cy="843558"/>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lvl="1" defTabSz="457200">
              <a:lnSpc>
                <a:spcPct val="90000"/>
              </a:lnSpc>
              <a:buSzPct val="100000"/>
              <a:defRPr/>
            </a:pPr>
            <a:r>
              <a:rPr lang="fr-FR" sz="1600" b="1" i="1" u="sng" dirty="0">
                <a:solidFill>
                  <a:srgbClr val="F28E65"/>
                </a:solidFill>
              </a:rPr>
              <a:t>Info</a:t>
            </a:r>
            <a:r>
              <a:rPr lang="fr-FR" sz="1600" b="1" kern="0" dirty="0">
                <a:solidFill>
                  <a:schemeClr val="bg1"/>
                </a:solidFill>
              </a:rPr>
              <a:t> </a:t>
            </a:r>
            <a:r>
              <a:rPr lang="fr-FR" sz="1600" kern="0" dirty="0">
                <a:solidFill>
                  <a:schemeClr val="bg1"/>
                </a:solidFill>
              </a:rPr>
              <a:t>: les parents sont également prévenus lorsqu’ils ont renseigné leur adresse mail et leur numéro de portable dans le dossier Parcoursup de leur enfant </a:t>
            </a:r>
          </a:p>
        </p:txBody>
      </p:sp>
      <p:pic>
        <p:nvPicPr>
          <p:cNvPr id="3" name="Imag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04248" y="1275606"/>
            <a:ext cx="2051053" cy="3086075"/>
          </a:xfrm>
          <a:prstGeom prst="rect">
            <a:avLst/>
          </a:prstGeom>
        </p:spPr>
      </p:pic>
    </p:spTree>
    <p:extLst>
      <p:ext uri="{BB962C8B-B14F-4D97-AF65-F5344CB8AC3E}">
        <p14:creationId xmlns:p14="http://schemas.microsoft.com/office/powerpoint/2010/main" xmlns="" val="1084904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4B624170-3524-43D5-855A-19AF0147D08F}" type="datetime1">
              <a:rPr lang="fr-FR" cap="all" smtClean="0"/>
              <a:pPr algn="r"/>
              <a:t>01/02/2021</a:t>
            </a:fld>
            <a:endParaRPr lang="fr-FR" cap="all"/>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4</a:t>
            </a:fld>
            <a:endParaRPr lang="fr-FR"/>
          </a:p>
        </p:txBody>
      </p:sp>
      <p:pic>
        <p:nvPicPr>
          <p:cNvPr id="2" name="Imag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xmlns="" val="11094538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900001"/>
            <a:ext cx="8784001" cy="447614"/>
          </a:xfrm>
        </p:spPr>
        <p:txBody>
          <a:bodyPr/>
          <a:lstStyle/>
          <a:p>
            <a:r>
              <a:rPr lang="fr-FR" sz="2400"/>
              <a:t>Comment répondre aux propositions d’admission ? (1/3)</a:t>
            </a:r>
            <a:br>
              <a:rPr lang="fr-FR" sz="2400"/>
            </a:br>
            <a:r>
              <a:rPr lang="fr-FR" sz="2400"/>
              <a:t/>
            </a:r>
            <a:br>
              <a:rPr lang="fr-FR" sz="2400"/>
            </a:br>
            <a:endParaRPr lang="fr-FR" sz="2400"/>
          </a:p>
        </p:txBody>
      </p:sp>
      <p:sp>
        <p:nvSpPr>
          <p:cNvPr id="5" name="Espace réservé de la date 4"/>
          <p:cNvSpPr>
            <a:spLocks noGrp="1"/>
          </p:cNvSpPr>
          <p:nvPr>
            <p:ph type="dt" sz="half" idx="10"/>
          </p:nvPr>
        </p:nvSpPr>
        <p:spPr/>
        <p:txBody>
          <a:bodyPr/>
          <a:lstStyle/>
          <a:p>
            <a:pPr algn="r"/>
            <a:fld id="{A6C40C0D-8474-4FED-8256-9708D2E73068}" type="datetime1">
              <a:rPr lang="fr-FR" cap="all" smtClean="0"/>
              <a:pPr algn="r"/>
              <a:t>01/02/2021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40</a:t>
            </a:fld>
            <a:endParaRPr lang="fr-FR"/>
          </a:p>
        </p:txBody>
      </p:sp>
      <p:sp>
        <p:nvSpPr>
          <p:cNvPr id="4" name="Espace réservé du contenu 3"/>
          <p:cNvSpPr>
            <a:spLocks noGrp="1"/>
          </p:cNvSpPr>
          <p:nvPr>
            <p:ph sz="quarter" idx="14"/>
          </p:nvPr>
        </p:nvSpPr>
        <p:spPr>
          <a:xfrm>
            <a:off x="251520" y="1563638"/>
            <a:ext cx="8784002" cy="1800200"/>
          </a:xfrm>
        </p:spPr>
        <p:txBody>
          <a:bodyPr/>
          <a:lstStyle/>
          <a:p>
            <a:pPr lvl="0" defTabSz="457200">
              <a:spcBef>
                <a:spcPct val="20000"/>
              </a:spcBef>
              <a:spcAft>
                <a:spcPts val="0"/>
              </a:spcAft>
              <a:buClr>
                <a:srgbClr val="FF0000"/>
              </a:buClr>
              <a:buSzPct val="100000"/>
            </a:pPr>
            <a:r>
              <a:rPr lang="fr-FR" sz="1800" b="1"/>
              <a:t>Les délais à respecter </a:t>
            </a:r>
            <a:r>
              <a:rPr lang="fr-FR" sz="1800" b="1">
                <a:solidFill>
                  <a:srgbClr val="3D566E"/>
                </a:solidFill>
              </a:rPr>
              <a:t>pour accepter (ou refuser) une proposition d’admission :</a:t>
            </a:r>
            <a:endParaRPr lang="fr-FR" sz="1800" b="1">
              <a:solidFill>
                <a:srgbClr val="F28E65"/>
              </a:solidFill>
            </a:endParaRPr>
          </a:p>
          <a:p>
            <a:pPr marL="627063" lvl="1" indent="-169863" defTabSz="457200">
              <a:spcBef>
                <a:spcPct val="20000"/>
              </a:spcBef>
              <a:spcAft>
                <a:spcPts val="0"/>
              </a:spcAft>
              <a:buClr>
                <a:srgbClr val="ED7454"/>
              </a:buClr>
            </a:pPr>
            <a:r>
              <a:rPr lang="fr-FR" sz="1800" b="1">
                <a:solidFill>
                  <a:srgbClr val="ED7454"/>
                </a:solidFill>
              </a:rPr>
              <a:t>Propositions reçues le 27 mai 2021 </a:t>
            </a:r>
            <a:r>
              <a:rPr lang="fr-FR" sz="1800" b="1">
                <a:solidFill>
                  <a:srgbClr val="0C5076"/>
                </a:solidFill>
              </a:rPr>
              <a:t>:</a:t>
            </a:r>
            <a:r>
              <a:rPr lang="fr-FR" sz="1800" b="1">
                <a:solidFill>
                  <a:srgbClr val="ED7454"/>
                </a:solidFill>
              </a:rPr>
              <a:t> </a:t>
            </a:r>
            <a:r>
              <a:rPr lang="fr-FR" sz="1800" b="1">
                <a:solidFill>
                  <a:srgbClr val="3D566E"/>
                </a:solidFill>
              </a:rPr>
              <a:t>vous avez 5 jours pour répondre (J+4)</a:t>
            </a:r>
          </a:p>
          <a:p>
            <a:pPr marL="627063" lvl="1" indent="-169863" defTabSz="457200">
              <a:spcBef>
                <a:spcPct val="20000"/>
              </a:spcBef>
              <a:spcAft>
                <a:spcPts val="0"/>
              </a:spcAft>
              <a:buClr>
                <a:srgbClr val="ED7454"/>
              </a:buClr>
            </a:pPr>
            <a:r>
              <a:rPr lang="fr-FR" sz="1800" b="1">
                <a:solidFill>
                  <a:srgbClr val="ED7454"/>
                </a:solidFill>
              </a:rPr>
              <a:t>Propositions reçues à partir du 28 mai 2021 </a:t>
            </a:r>
            <a:r>
              <a:rPr lang="fr-FR" sz="1800" b="1">
                <a:solidFill>
                  <a:srgbClr val="3D566E"/>
                </a:solidFill>
              </a:rPr>
              <a:t>: vous avez 3 jours pour répondre (J+2)</a:t>
            </a:r>
            <a:endParaRPr lang="fr-FR" sz="1800">
              <a:solidFill>
                <a:srgbClr val="3D566E"/>
              </a:solidFill>
            </a:endParaRPr>
          </a:p>
          <a:p>
            <a:pPr marL="627063" lvl="1" indent="-169863" defTabSz="457200">
              <a:spcBef>
                <a:spcPct val="20000"/>
              </a:spcBef>
              <a:spcAft>
                <a:spcPts val="0"/>
              </a:spcAft>
              <a:buClr>
                <a:srgbClr val="FF0000"/>
              </a:buClr>
              <a:buFont typeface="Arial-ItalicMT" charset="0"/>
              <a:buChar char="&gt;"/>
            </a:pPr>
            <a:endParaRPr lang="fr-FR" sz="2000">
              <a:solidFill>
                <a:srgbClr val="3D566E"/>
              </a:solidFill>
              <a:latin typeface="Calibri"/>
            </a:endParaRPr>
          </a:p>
          <a:p>
            <a:pPr marL="627063" lvl="1" indent="-169863" defTabSz="457200">
              <a:spcBef>
                <a:spcPct val="20000"/>
              </a:spcBef>
              <a:spcAft>
                <a:spcPts val="0"/>
              </a:spcAft>
              <a:buClr>
                <a:srgbClr val="FF0000"/>
              </a:buClr>
              <a:buFont typeface="Arial-ItalicMT" charset="0"/>
              <a:buChar char="&gt;"/>
            </a:pPr>
            <a:endParaRPr lang="fr-FR" sz="2000">
              <a:solidFill>
                <a:srgbClr val="3D566E"/>
              </a:solidFill>
              <a:latin typeface="Calibri"/>
            </a:endParaRPr>
          </a:p>
          <a:p>
            <a:endParaRPr lang="fr-FR"/>
          </a:p>
        </p:txBody>
      </p:sp>
      <p:sp>
        <p:nvSpPr>
          <p:cNvPr id="7" name="Rectangle à coins arrondis 6"/>
          <p:cNvSpPr/>
          <p:nvPr/>
        </p:nvSpPr>
        <p:spPr>
          <a:xfrm>
            <a:off x="309674" y="3139394"/>
            <a:ext cx="8527424" cy="1116000"/>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fontAlgn="auto">
              <a:spcBef>
                <a:spcPts val="0"/>
              </a:spcBef>
              <a:spcAft>
                <a:spcPts val="0"/>
              </a:spcAft>
              <a:defRPr/>
            </a:pPr>
            <a:r>
              <a:rPr lang="fr-FR" dirty="0"/>
              <a:t>A savoir :</a:t>
            </a:r>
          </a:p>
          <a:p>
            <a:pPr>
              <a:defRPr/>
            </a:pPr>
            <a:r>
              <a:rPr lang="fr-FR" sz="1600" dirty="0"/>
              <a:t>- Les dates limites pour accepter ou refuser une proposition sont affichées  clairement dans le dossier candidat. </a:t>
            </a:r>
            <a:endParaRPr lang="fr-FR" sz="1600" dirty="0">
              <a:cs typeface="Arial"/>
            </a:endParaRPr>
          </a:p>
          <a:p>
            <a:pPr fontAlgn="auto">
              <a:spcBef>
                <a:spcPts val="0"/>
              </a:spcBef>
              <a:spcAft>
                <a:spcPts val="0"/>
              </a:spcAft>
              <a:defRPr/>
            </a:pPr>
            <a:r>
              <a:rPr lang="fr-FR" sz="1600" dirty="0"/>
              <a:t>- Si le candidat ne répond pas dans les délais, la proposition d’admission est supprimée</a:t>
            </a:r>
          </a:p>
        </p:txBody>
      </p:sp>
    </p:spTree>
    <p:extLst>
      <p:ext uri="{BB962C8B-B14F-4D97-AF65-F5344CB8AC3E}">
        <p14:creationId xmlns:p14="http://schemas.microsoft.com/office/powerpoint/2010/main" xmlns="" val="13805435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808561"/>
            <a:ext cx="8784001" cy="447614"/>
          </a:xfrm>
        </p:spPr>
        <p:txBody>
          <a:bodyPr/>
          <a:lstStyle/>
          <a:p>
            <a:r>
              <a:rPr lang="fr-FR" sz="2400"/>
              <a:t>Comment répondre aux propositions d’admission ? (2/3)</a:t>
            </a:r>
            <a:br>
              <a:rPr lang="fr-FR" sz="2400"/>
            </a:br>
            <a:r>
              <a:rPr lang="fr-FR" sz="2400"/>
              <a:t/>
            </a:r>
            <a:br>
              <a:rPr lang="fr-FR" sz="2400"/>
            </a:br>
            <a:endParaRPr lang="fr-FR" sz="2400"/>
          </a:p>
        </p:txBody>
      </p:sp>
      <p:sp>
        <p:nvSpPr>
          <p:cNvPr id="3" name="Espace réservé du contenu 2"/>
          <p:cNvSpPr>
            <a:spLocks noGrp="1"/>
          </p:cNvSpPr>
          <p:nvPr>
            <p:ph sz="quarter" idx="14"/>
          </p:nvPr>
        </p:nvSpPr>
        <p:spPr>
          <a:xfrm>
            <a:off x="342336" y="1248554"/>
            <a:ext cx="8622152" cy="3572828"/>
          </a:xfrm>
        </p:spPr>
        <p:txBody>
          <a:bodyPr/>
          <a:lstStyle/>
          <a:p>
            <a:pPr marL="177800" lvl="0" indent="-177800" defTabSz="457200">
              <a:spcBef>
                <a:spcPct val="20000"/>
              </a:spcBef>
              <a:spcAft>
                <a:spcPts val="0"/>
              </a:spcAft>
              <a:buClr>
                <a:srgbClr val="FF0000"/>
              </a:buClr>
              <a:buSzPct val="100000"/>
              <a:buFont typeface="Lucida Grande"/>
              <a:buChar char="&gt;"/>
            </a:pPr>
            <a:r>
              <a:rPr lang="fr-FR" sz="1600" b="1" dirty="0">
                <a:solidFill>
                  <a:srgbClr val="3D566E"/>
                </a:solidFill>
              </a:rPr>
              <a:t> </a:t>
            </a:r>
            <a:r>
              <a:rPr lang="fr-FR" sz="1600" b="1" dirty="0"/>
              <a:t>Le lycéen reçoit une seule proposition d’admission et il a des vœux en attente :</a:t>
            </a:r>
          </a:p>
          <a:p>
            <a:pPr marL="627063" lvl="1" indent="-169863" defTabSz="457200">
              <a:spcBef>
                <a:spcPct val="20000"/>
              </a:spcBef>
              <a:spcAft>
                <a:spcPts val="0"/>
              </a:spcAft>
              <a:buClr>
                <a:srgbClr val="FF0000"/>
              </a:buClr>
            </a:pPr>
            <a:r>
              <a:rPr lang="fr-FR" sz="1600" dirty="0">
                <a:solidFill>
                  <a:srgbClr val="0C5076"/>
                </a:solidFill>
              </a:rPr>
              <a:t>Il</a:t>
            </a:r>
            <a:r>
              <a:rPr lang="fr-FR" sz="1600" dirty="0">
                <a:solidFill>
                  <a:srgbClr val="3D566E"/>
                </a:solidFill>
              </a:rPr>
              <a:t> </a:t>
            </a:r>
            <a:r>
              <a:rPr lang="fr-FR" sz="1600" dirty="0">
                <a:solidFill>
                  <a:srgbClr val="ED7454"/>
                </a:solidFill>
              </a:rPr>
              <a:t>accepte la proposition </a:t>
            </a:r>
            <a:r>
              <a:rPr lang="fr-FR" sz="1600" dirty="0">
                <a:solidFill>
                  <a:srgbClr val="0C5076"/>
                </a:solidFill>
              </a:rPr>
              <a:t>(ou y renonce ... ce qui est risqué tant qu’il n’a pas accepté une première proposition). Il peut ensuite indiquer les vœux en attente qu’il souhaite conserver.</a:t>
            </a:r>
          </a:p>
          <a:p>
            <a:pPr marL="627063" lvl="1" indent="-169863" defTabSz="457200">
              <a:spcBef>
                <a:spcPct val="20000"/>
              </a:spcBef>
              <a:spcAft>
                <a:spcPts val="0"/>
              </a:spcAft>
              <a:buClr>
                <a:srgbClr val="FF0000"/>
              </a:buClr>
            </a:pPr>
            <a:r>
              <a:rPr lang="fr-FR" sz="1600" dirty="0">
                <a:solidFill>
                  <a:srgbClr val="0C5076"/>
                </a:solidFill>
              </a:rPr>
              <a:t>S’il accepte définitivement la proposition, cela signifie qu’il renonce à tous ses autres vœux.  Il consulte alors les </a:t>
            </a:r>
            <a:r>
              <a:rPr lang="fr-FR" sz="1600" dirty="0">
                <a:solidFill>
                  <a:srgbClr val="F28E65"/>
                </a:solidFill>
              </a:rPr>
              <a:t>modalités d’inscription administrative </a:t>
            </a:r>
            <a:r>
              <a:rPr lang="fr-FR" sz="1600" dirty="0">
                <a:solidFill>
                  <a:srgbClr val="0C5076"/>
                </a:solidFill>
              </a:rPr>
              <a:t>de la formation acceptée.</a:t>
            </a:r>
          </a:p>
          <a:p>
            <a:pPr marL="627063" lvl="1" indent="-169863" defTabSz="457200">
              <a:spcBef>
                <a:spcPct val="20000"/>
              </a:spcBef>
              <a:spcAft>
                <a:spcPts val="0"/>
              </a:spcAft>
              <a:buClr>
                <a:srgbClr val="FF0000"/>
              </a:buClr>
              <a:buFont typeface="Arial-ItalicMT" charset="0"/>
              <a:buChar char="&gt;"/>
            </a:pPr>
            <a:endParaRPr lang="fr-FR" sz="5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600" b="1" dirty="0"/>
              <a:t> Le lycéen reçoit plusieurs propositions d’admission et il a des vœux en attente :</a:t>
            </a:r>
          </a:p>
          <a:p>
            <a:pPr marL="627063" lvl="1" indent="-169863" defTabSz="457200">
              <a:spcBef>
                <a:spcPct val="20000"/>
              </a:spcBef>
              <a:spcAft>
                <a:spcPts val="0"/>
              </a:spcAft>
              <a:buClr>
                <a:srgbClr val="FF0000"/>
              </a:buClr>
            </a:pPr>
            <a:r>
              <a:rPr lang="fr-FR" sz="1600" dirty="0">
                <a:solidFill>
                  <a:srgbClr val="0C5076"/>
                </a:solidFill>
              </a:rPr>
              <a:t>Il </a:t>
            </a:r>
            <a:r>
              <a:rPr lang="fr-FR" sz="1600" dirty="0">
                <a:solidFill>
                  <a:srgbClr val="ED7454"/>
                </a:solidFill>
              </a:rPr>
              <a:t>ne peut accepter qu’une seule proposition à la fois</a:t>
            </a:r>
            <a:r>
              <a:rPr lang="fr-FR" sz="1600" dirty="0">
                <a:solidFill>
                  <a:srgbClr val="3D566E"/>
                </a:solidFill>
              </a:rPr>
              <a:t>. </a:t>
            </a:r>
            <a:r>
              <a:rPr lang="fr-FR" sz="1600" dirty="0">
                <a:solidFill>
                  <a:srgbClr val="0C5076"/>
                </a:solidFill>
              </a:rPr>
              <a:t>En faisant un choix entre plusieurs propositions, il libère des places pour d’autres candidats en attente. </a:t>
            </a:r>
          </a:p>
          <a:p>
            <a:pPr marL="627063" lvl="1" indent="-169863" defTabSz="457200">
              <a:spcBef>
                <a:spcPct val="20000"/>
              </a:spcBef>
              <a:spcAft>
                <a:spcPts val="0"/>
              </a:spcAft>
              <a:buClr>
                <a:srgbClr val="FF0000"/>
              </a:buClr>
            </a:pPr>
            <a:r>
              <a:rPr lang="fr-FR" sz="1600" dirty="0">
                <a:solidFill>
                  <a:srgbClr val="0C5076"/>
                </a:solidFill>
              </a:rPr>
              <a:t>Il peut indiquer les vœux en attente qu’il souhaite conserver.</a:t>
            </a:r>
          </a:p>
          <a:p>
            <a:pPr marL="627063" lvl="1" indent="-169863" defTabSz="457200">
              <a:spcBef>
                <a:spcPct val="20000"/>
              </a:spcBef>
              <a:spcAft>
                <a:spcPts val="0"/>
              </a:spcAft>
              <a:buClr>
                <a:srgbClr val="FF0000"/>
              </a:buClr>
            </a:pPr>
            <a:r>
              <a:rPr lang="fr-FR" sz="1600" dirty="0">
                <a:solidFill>
                  <a:srgbClr val="0C5076"/>
                </a:solidFill>
              </a:rPr>
              <a:t>S’il accepte définitivement une proposition, cela signifie qu’il renonce aux autres vœux</a:t>
            </a:r>
            <a:r>
              <a:rPr lang="fr-FR" sz="1600" dirty="0">
                <a:solidFill>
                  <a:srgbClr val="3D566E"/>
                </a:solidFill>
              </a:rPr>
              <a:t>. </a:t>
            </a:r>
            <a:r>
              <a:rPr lang="fr-FR" sz="1600" dirty="0">
                <a:solidFill>
                  <a:srgbClr val="0C5076"/>
                </a:solidFill>
              </a:rPr>
              <a:t>Il consulte alors les </a:t>
            </a:r>
            <a:r>
              <a:rPr lang="fr-FR" sz="1600" dirty="0">
                <a:solidFill>
                  <a:srgbClr val="F28E65"/>
                </a:solidFill>
              </a:rPr>
              <a:t>modalités d’inscription administrative </a:t>
            </a:r>
            <a:r>
              <a:rPr lang="fr-FR" sz="1600" dirty="0">
                <a:solidFill>
                  <a:srgbClr val="0C5076"/>
                </a:solidFill>
              </a:rPr>
              <a:t>de la formation acceptée.</a:t>
            </a:r>
          </a:p>
          <a:p>
            <a:pPr marL="177800" lvl="0" indent="-177800" defTabSz="457200">
              <a:spcAft>
                <a:spcPts val="0"/>
              </a:spcAft>
              <a:buClr>
                <a:srgbClr val="FF0000"/>
              </a:buClr>
              <a:buSzPct val="100000"/>
              <a:buFont typeface="Lucida Grande"/>
              <a:buChar char="&gt;"/>
            </a:pPr>
            <a:endParaRPr lang="fr-FR" sz="1400" dirty="0">
              <a:solidFill>
                <a:srgbClr val="3D566E"/>
              </a:solidFill>
            </a:endParaRPr>
          </a:p>
        </p:txBody>
      </p:sp>
      <p:sp>
        <p:nvSpPr>
          <p:cNvPr id="5" name="Espace réservé de la date 4"/>
          <p:cNvSpPr>
            <a:spLocks noGrp="1"/>
          </p:cNvSpPr>
          <p:nvPr>
            <p:ph type="dt" sz="half" idx="10"/>
          </p:nvPr>
        </p:nvSpPr>
        <p:spPr/>
        <p:txBody>
          <a:bodyPr/>
          <a:lstStyle/>
          <a:p>
            <a:pPr algn="r"/>
            <a:fld id="{A6C40C0D-8474-4FED-8256-9708D2E73068}" type="datetime1">
              <a:rPr lang="fr-FR" cap="all" smtClean="0"/>
              <a:pPr algn="r"/>
              <a:t>01/02/2021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41</a:t>
            </a:fld>
            <a:endParaRPr lang="fr-FR"/>
          </a:p>
        </p:txBody>
      </p:sp>
    </p:spTree>
    <p:extLst>
      <p:ext uri="{BB962C8B-B14F-4D97-AF65-F5344CB8AC3E}">
        <p14:creationId xmlns:p14="http://schemas.microsoft.com/office/powerpoint/2010/main" xmlns="" val="13805435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25187"/>
            <a:ext cx="8784001" cy="447614"/>
          </a:xfrm>
        </p:spPr>
        <p:txBody>
          <a:bodyPr/>
          <a:lstStyle/>
          <a:p>
            <a:r>
              <a:rPr lang="fr-FR" sz="2400" dirty="0"/>
              <a:t>Comment répondre aux propositions d’admission ? (3/3)</a:t>
            </a:r>
            <a:br>
              <a:rPr lang="fr-FR" sz="2400" dirty="0"/>
            </a:br>
            <a:r>
              <a:rPr lang="fr-FR" sz="2400" dirty="0"/>
              <a:t/>
            </a:r>
            <a:br>
              <a:rPr lang="fr-FR" sz="2400" dirty="0"/>
            </a:br>
            <a:endParaRPr lang="fr-FR" sz="2400" dirty="0"/>
          </a:p>
        </p:txBody>
      </p:sp>
      <p:sp>
        <p:nvSpPr>
          <p:cNvPr id="3" name="Espace réservé du contenu 2"/>
          <p:cNvSpPr>
            <a:spLocks noGrp="1"/>
          </p:cNvSpPr>
          <p:nvPr>
            <p:ph sz="quarter" idx="14"/>
          </p:nvPr>
        </p:nvSpPr>
        <p:spPr>
          <a:xfrm>
            <a:off x="350649" y="1236741"/>
            <a:ext cx="8622152" cy="3484887"/>
          </a:xfrm>
        </p:spPr>
        <p:txBody>
          <a:bodyPr/>
          <a:lstStyle/>
          <a:p>
            <a:pPr marL="177800" lvl="0" indent="-177800" defTabSz="457200">
              <a:spcBef>
                <a:spcPct val="20000"/>
              </a:spcBef>
              <a:spcAft>
                <a:spcPts val="0"/>
              </a:spcAft>
              <a:buClr>
                <a:srgbClr val="FF0000"/>
              </a:buClr>
              <a:buSzPct val="100000"/>
              <a:buFont typeface="Lucida Grande"/>
              <a:buChar char="&gt;"/>
            </a:pPr>
            <a:r>
              <a:rPr lang="fr-FR" sz="1800" b="1" dirty="0"/>
              <a:t>Le lycéen ne reçoit que des réponses « en attente »</a:t>
            </a:r>
          </a:p>
          <a:p>
            <a:pPr marL="742950" lvl="1" indent="-285750" defTabSz="457200">
              <a:spcBef>
                <a:spcPct val="20000"/>
              </a:spcBef>
              <a:spcAft>
                <a:spcPts val="0"/>
              </a:spcAft>
              <a:buClr>
                <a:srgbClr val="FF0000"/>
              </a:buClr>
            </a:pPr>
            <a:r>
              <a:rPr lang="fr-FR" sz="1600" dirty="0">
                <a:solidFill>
                  <a:srgbClr val="0C5076"/>
                </a:solidFill>
              </a:rPr>
              <a:t> Des </a:t>
            </a:r>
            <a:r>
              <a:rPr lang="fr-FR" sz="1600" dirty="0">
                <a:solidFill>
                  <a:srgbClr val="ED7454"/>
                </a:solidFill>
              </a:rPr>
              <a:t>indicateurs</a:t>
            </a:r>
            <a:r>
              <a:rPr lang="fr-FR" sz="1600" dirty="0">
                <a:solidFill>
                  <a:srgbClr val="0C5076"/>
                </a:solidFill>
              </a:rPr>
              <a:t> s’affichent dans son dossier pour chaque vœu en attente et l’aident à </a:t>
            </a:r>
            <a:r>
              <a:rPr lang="fr-FR" sz="1600" dirty="0">
                <a:solidFill>
                  <a:srgbClr val="ED7454"/>
                </a:solidFill>
              </a:rPr>
              <a:t>suivre sa situation </a:t>
            </a:r>
            <a:r>
              <a:rPr lang="fr-FR" sz="1600" dirty="0">
                <a:solidFill>
                  <a:srgbClr val="0C5076"/>
                </a:solidFill>
              </a:rPr>
              <a:t>qui évolue jusqu’au 14 juillet en fonction des places libérées par d’autres candidats.</a:t>
            </a:r>
          </a:p>
          <a:p>
            <a:pPr marL="457200" lvl="1" indent="0" defTabSz="457200">
              <a:spcBef>
                <a:spcPct val="20000"/>
              </a:spcBef>
              <a:spcAft>
                <a:spcPts val="0"/>
              </a:spcAft>
              <a:buClr>
                <a:srgbClr val="FF0000"/>
              </a:buClr>
              <a:buNone/>
            </a:pPr>
            <a:endParaRPr lang="fr-FR" sz="1200" dirty="0">
              <a:solidFill>
                <a:srgbClr val="3D566E"/>
              </a:solidFill>
              <a:cs typeface="Arial"/>
            </a:endParaRPr>
          </a:p>
          <a:p>
            <a:pPr marL="177800" lvl="0" indent="-177800" defTabSz="457200">
              <a:spcBef>
                <a:spcPct val="20000"/>
              </a:spcBef>
              <a:spcAft>
                <a:spcPts val="0"/>
              </a:spcAft>
              <a:buClr>
                <a:srgbClr val="FF0000"/>
              </a:buClr>
              <a:buSzPct val="100000"/>
              <a:buFont typeface="Lucida Grande"/>
              <a:buChar char="&gt;"/>
            </a:pPr>
            <a:r>
              <a:rPr lang="fr-FR" sz="1800" b="1" dirty="0"/>
              <a:t>Le lycéen ne reçoit que des réponses négatives (dans le cas où il n’a formulé que des vœux pour des formations sélectives)</a:t>
            </a:r>
          </a:p>
          <a:p>
            <a:pPr marL="742950" lvl="1" indent="-285750" defTabSz="457200">
              <a:spcBef>
                <a:spcPct val="20000"/>
              </a:spcBef>
              <a:spcAft>
                <a:spcPts val="0"/>
              </a:spcAft>
              <a:buClr>
                <a:srgbClr val="FF0000"/>
              </a:buClr>
            </a:pPr>
            <a:r>
              <a:rPr lang="fr-FR" sz="1600" dirty="0">
                <a:solidFill>
                  <a:srgbClr val="0C5076"/>
                </a:solidFill>
              </a:rPr>
              <a:t> Dès le 27 mai 2021, il peut demander un conseil ou un accompagnement dans son lycée ou dans un CIO pour envisager d’autres choix de formation et préparer la phase complémentaire à partir du 16 juin 2021. </a:t>
            </a:r>
            <a:endParaRPr lang="fr-FR" sz="1800" dirty="0">
              <a:solidFill>
                <a:srgbClr val="0C5076"/>
              </a:solidFill>
            </a:endParaRPr>
          </a:p>
          <a:p>
            <a:pPr marL="177800" lvl="0" indent="-177800" defTabSz="457200">
              <a:spcAft>
                <a:spcPts val="0"/>
              </a:spcAft>
              <a:buClr>
                <a:srgbClr val="FF0000"/>
              </a:buClr>
              <a:buSzPct val="100000"/>
              <a:buFont typeface="Lucida Grande"/>
              <a:buChar char="&gt;"/>
            </a:pPr>
            <a:endParaRPr lang="fr-FR" sz="1100" dirty="0">
              <a:solidFill>
                <a:srgbClr val="3D566E"/>
              </a:solidFill>
            </a:endParaRPr>
          </a:p>
        </p:txBody>
      </p:sp>
      <p:sp>
        <p:nvSpPr>
          <p:cNvPr id="5" name="Espace réservé de la date 4"/>
          <p:cNvSpPr>
            <a:spLocks noGrp="1"/>
          </p:cNvSpPr>
          <p:nvPr>
            <p:ph type="dt" sz="half" idx="10"/>
          </p:nvPr>
        </p:nvSpPr>
        <p:spPr/>
        <p:txBody>
          <a:bodyPr/>
          <a:lstStyle/>
          <a:p>
            <a:pPr algn="r"/>
            <a:fld id="{A6C40C0D-8474-4FED-8256-9708D2E73068}" type="datetime1">
              <a:rPr lang="fr-FR" cap="all" smtClean="0"/>
              <a:pPr algn="r"/>
              <a:t>01/02/2021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42</a:t>
            </a:fld>
            <a:endParaRPr lang="fr-FR"/>
          </a:p>
        </p:txBody>
      </p:sp>
      <p:sp>
        <p:nvSpPr>
          <p:cNvPr id="7" name="Rectangle à coins arrondis 6"/>
          <p:cNvSpPr/>
          <p:nvPr/>
        </p:nvSpPr>
        <p:spPr>
          <a:xfrm>
            <a:off x="317987" y="4059015"/>
            <a:ext cx="8527424" cy="684000"/>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fontAlgn="auto">
              <a:spcBef>
                <a:spcPts val="0"/>
              </a:spcBef>
              <a:spcAft>
                <a:spcPts val="0"/>
              </a:spcAft>
              <a:defRPr/>
            </a:pPr>
            <a:r>
              <a:rPr lang="fr-FR" sz="1600" b="1" i="1" u="sng" dirty="0">
                <a:solidFill>
                  <a:srgbClr val="ED7454"/>
                </a:solidFill>
              </a:rPr>
              <a:t>A savoir </a:t>
            </a:r>
            <a:r>
              <a:rPr lang="fr-FR" sz="1600" dirty="0"/>
              <a:t>: la phase complémentaire permet de formuler jusqu’à 10 </a:t>
            </a:r>
            <a:r>
              <a:rPr lang="fr-FR" sz="1600" b="1" u="sng" dirty="0"/>
              <a:t>nouveaux</a:t>
            </a:r>
            <a:r>
              <a:rPr lang="fr-FR" sz="1600" dirty="0"/>
              <a:t> vœux dans des formations qui ont des places vacantes et sur lesquelles le candidat n’a pas été refusé en phase principale.</a:t>
            </a:r>
          </a:p>
        </p:txBody>
      </p:sp>
    </p:spTree>
    <p:extLst>
      <p:ext uri="{BB962C8B-B14F-4D97-AF65-F5344CB8AC3E}">
        <p14:creationId xmlns:p14="http://schemas.microsoft.com/office/powerpoint/2010/main" xmlns="" val="20500682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Le point d’étape obligatoire </a:t>
            </a:r>
          </a:p>
        </p:txBody>
      </p:sp>
      <p:sp>
        <p:nvSpPr>
          <p:cNvPr id="3" name="Espace réservé du contenu 2"/>
          <p:cNvSpPr>
            <a:spLocks noGrp="1"/>
          </p:cNvSpPr>
          <p:nvPr>
            <p:ph sz="quarter" idx="14"/>
          </p:nvPr>
        </p:nvSpPr>
        <p:spPr>
          <a:xfrm>
            <a:off x="359999" y="1440120"/>
            <a:ext cx="8424001" cy="3435886"/>
          </a:xfrm>
        </p:spPr>
        <p:txBody>
          <a:bodyPr/>
          <a:lstStyle/>
          <a:p>
            <a:pPr marL="177800" lvl="0" indent="-177800" defTabSz="457200">
              <a:spcAft>
                <a:spcPts val="0"/>
              </a:spcAft>
              <a:buClr>
                <a:srgbClr val="FF0000"/>
              </a:buClr>
              <a:buSzPct val="100000"/>
              <a:buFont typeface="Lucida Grande"/>
              <a:buChar char="&gt;"/>
              <a:defRPr/>
            </a:pPr>
            <a:r>
              <a:rPr lang="fr-FR" sz="2000" b="1" dirty="0">
                <a:solidFill>
                  <a:srgbClr val="F28E65"/>
                </a:solidFill>
              </a:rPr>
              <a:t>Quand ? </a:t>
            </a:r>
          </a:p>
          <a:p>
            <a:pPr marL="627063" lvl="2" indent="0" defTabSz="457200">
              <a:spcBef>
                <a:spcPts val="0"/>
              </a:spcBef>
              <a:spcAft>
                <a:spcPts val="0"/>
              </a:spcAft>
              <a:buSzTx/>
              <a:buNone/>
              <a:defRPr/>
            </a:pPr>
            <a:r>
              <a:rPr lang="fr-FR" sz="1600" b="1" dirty="0">
                <a:solidFill>
                  <a:srgbClr val="0C5076"/>
                </a:solidFill>
              </a:rPr>
              <a:t>Du 29 juin au 1</a:t>
            </a:r>
            <a:r>
              <a:rPr lang="fr-FR" sz="1600" b="1" baseline="30000" dirty="0">
                <a:solidFill>
                  <a:srgbClr val="0C5076"/>
                </a:solidFill>
              </a:rPr>
              <a:t>er</a:t>
            </a:r>
            <a:r>
              <a:rPr lang="fr-FR" sz="1600" b="1" dirty="0">
                <a:solidFill>
                  <a:srgbClr val="0C5076"/>
                </a:solidFill>
              </a:rPr>
              <a:t> juillet 2021</a:t>
            </a:r>
          </a:p>
          <a:p>
            <a:pPr marL="627063" lvl="2" indent="0" defTabSz="457200">
              <a:spcBef>
                <a:spcPts val="0"/>
              </a:spcBef>
              <a:spcAft>
                <a:spcPts val="0"/>
              </a:spcAft>
              <a:buSzTx/>
              <a:buNone/>
              <a:defRPr/>
            </a:pPr>
            <a:endParaRPr lang="fr-FR" sz="800" b="1" dirty="0">
              <a:solidFill>
                <a:srgbClr val="3D566E"/>
              </a:solidFill>
            </a:endParaRPr>
          </a:p>
          <a:p>
            <a:pPr marL="177800" lvl="0" indent="-177800" defTabSz="457200">
              <a:spcAft>
                <a:spcPts val="0"/>
              </a:spcAft>
              <a:buClr>
                <a:srgbClr val="FF0000"/>
              </a:buClr>
              <a:buSzPct val="100000"/>
              <a:buFont typeface="Lucida Grande"/>
              <a:buChar char="&gt;"/>
              <a:defRPr/>
            </a:pPr>
            <a:r>
              <a:rPr lang="fr-FR" sz="2000" b="1" dirty="0">
                <a:solidFill>
                  <a:srgbClr val="F28E65"/>
                </a:solidFill>
              </a:rPr>
              <a:t>Pour qui et pourquoi ?</a:t>
            </a:r>
            <a:endParaRPr lang="fr-FR" sz="1600" b="1" dirty="0">
              <a:solidFill>
                <a:srgbClr val="3D566E"/>
              </a:solidFill>
            </a:endParaRPr>
          </a:p>
          <a:p>
            <a:pPr marL="627063" lvl="2" indent="0" defTabSz="457200">
              <a:spcBef>
                <a:spcPts val="0"/>
              </a:spcBef>
              <a:spcAft>
                <a:spcPts val="0"/>
              </a:spcAft>
              <a:buSzTx/>
              <a:buNone/>
              <a:defRPr/>
            </a:pPr>
            <a:r>
              <a:rPr lang="fr-FR" sz="1600" b="1" dirty="0">
                <a:solidFill>
                  <a:srgbClr val="0C5076"/>
                </a:solidFill>
              </a:rPr>
              <a:t>Uniquement pour les candidats ayant des vœux en attente </a:t>
            </a:r>
          </a:p>
          <a:p>
            <a:pPr marL="627063" lvl="2" indent="0" defTabSz="457200">
              <a:spcBef>
                <a:spcPts val="0"/>
              </a:spcBef>
              <a:spcAft>
                <a:spcPts val="0"/>
              </a:spcAft>
              <a:buSzTx/>
              <a:buNone/>
              <a:defRPr/>
            </a:pPr>
            <a:r>
              <a:rPr lang="fr-FR" sz="1400" b="1" dirty="0">
                <a:solidFill>
                  <a:srgbClr val="F28E65"/>
                </a:solidFill>
              </a:rPr>
              <a:t>A noter </a:t>
            </a:r>
            <a:r>
              <a:rPr lang="fr-FR" sz="1400" dirty="0">
                <a:solidFill>
                  <a:srgbClr val="0C5076"/>
                </a:solidFill>
              </a:rPr>
              <a:t>: les candidats qui ont déjà accepté définitivement une proposition d’admission ne sont pas concernés. </a:t>
            </a:r>
            <a:endParaRPr lang="fr-FR" sz="1600" b="1" dirty="0">
              <a:solidFill>
                <a:srgbClr val="0C5076"/>
              </a:solidFill>
            </a:endParaRPr>
          </a:p>
          <a:p>
            <a:pPr marL="627063" lvl="2" indent="0" algn="just" defTabSz="457200">
              <a:spcBef>
                <a:spcPts val="0"/>
              </a:spcBef>
              <a:spcAft>
                <a:spcPts val="0"/>
              </a:spcAft>
              <a:buSzTx/>
              <a:buNone/>
              <a:defRPr/>
            </a:pPr>
            <a:r>
              <a:rPr lang="fr-FR" sz="1600" b="1" dirty="0">
                <a:solidFill>
                  <a:srgbClr val="0C5076"/>
                </a:solidFill>
              </a:rPr>
              <a:t>Pour faire le point sur son dossier un mois après le début de la phase d’admission</a:t>
            </a:r>
          </a:p>
          <a:p>
            <a:pPr marL="627063" lvl="2" indent="0" defTabSz="457200">
              <a:spcBef>
                <a:spcPts val="0"/>
              </a:spcBef>
              <a:spcAft>
                <a:spcPts val="0"/>
              </a:spcAft>
              <a:buSzTx/>
              <a:buNone/>
              <a:defRPr/>
            </a:pPr>
            <a:endParaRPr lang="fr-FR" sz="800" b="1" dirty="0">
              <a:solidFill>
                <a:srgbClr val="3D566E"/>
              </a:solidFill>
            </a:endParaRPr>
          </a:p>
          <a:p>
            <a:pPr marL="177800" lvl="0" indent="-177800" defTabSz="457200">
              <a:spcAft>
                <a:spcPts val="0"/>
              </a:spcAft>
              <a:buClr>
                <a:srgbClr val="FF0000"/>
              </a:buClr>
              <a:buSzPct val="100000"/>
              <a:buFont typeface="Lucida Grande"/>
              <a:buChar char="&gt;"/>
              <a:defRPr/>
            </a:pPr>
            <a:r>
              <a:rPr lang="fr-FR" sz="2000" b="1" dirty="0">
                <a:solidFill>
                  <a:srgbClr val="F28E65"/>
                </a:solidFill>
              </a:rPr>
              <a:t>Comment ? </a:t>
            </a:r>
          </a:p>
          <a:p>
            <a:pPr marL="627063" lvl="2" indent="0" defTabSz="457200">
              <a:spcBef>
                <a:spcPts val="0"/>
              </a:spcBef>
              <a:spcAft>
                <a:spcPts val="0"/>
              </a:spcAft>
              <a:buSzTx/>
              <a:buNone/>
              <a:defRPr/>
            </a:pPr>
            <a:r>
              <a:rPr lang="fr-FR" sz="1600" b="1" dirty="0">
                <a:solidFill>
                  <a:srgbClr val="0C5076"/>
                </a:solidFill>
              </a:rPr>
              <a:t>Les candidats doivent se connecter et confirmer les vœux en attente qui les intéressent toujours.</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01/02/2021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43</a:t>
            </a:fld>
            <a:endParaRPr lang="fr-FR"/>
          </a:p>
        </p:txBody>
      </p:sp>
    </p:spTree>
    <p:extLst>
      <p:ext uri="{BB962C8B-B14F-4D97-AF65-F5344CB8AC3E}">
        <p14:creationId xmlns:p14="http://schemas.microsoft.com/office/powerpoint/2010/main" xmlns="" val="32368913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71550"/>
            <a:ext cx="8424000" cy="641614"/>
          </a:xfrm>
        </p:spPr>
        <p:txBody>
          <a:bodyPr/>
          <a:lstStyle/>
          <a:p>
            <a:r>
              <a:rPr lang="fr-FR" sz="2400" dirty="0"/>
              <a:t>Pour les candidats qui n’ont pas reçu de proposition d’admission </a:t>
            </a:r>
          </a:p>
        </p:txBody>
      </p:sp>
      <p:sp>
        <p:nvSpPr>
          <p:cNvPr id="3" name="Espace réservé du contenu 2"/>
          <p:cNvSpPr>
            <a:spLocks noGrp="1"/>
          </p:cNvSpPr>
          <p:nvPr>
            <p:ph sz="quarter" idx="14"/>
          </p:nvPr>
        </p:nvSpPr>
        <p:spPr>
          <a:xfrm>
            <a:off x="351862" y="1572324"/>
            <a:ext cx="8612626" cy="3435886"/>
          </a:xfrm>
        </p:spPr>
        <p:txBody>
          <a:bodyPr/>
          <a:lstStyle/>
          <a:p>
            <a:pPr lvl="0"/>
            <a:r>
              <a:rPr lang="fr-FR" sz="1600" b="1" dirty="0">
                <a:solidFill>
                  <a:srgbClr val="EC130E"/>
                </a:solidFill>
              </a:rPr>
              <a:t>&gt;</a:t>
            </a:r>
            <a:r>
              <a:rPr lang="fr-FR" sz="1600" b="1" dirty="0"/>
              <a:t> Dès le 27 mai 2021 </a:t>
            </a:r>
            <a:r>
              <a:rPr lang="fr-FR" sz="1600" dirty="0"/>
              <a:t>: les lycéens qui n'ont fait que des demandes en formations sélectives et qui n’ont reçu que des réponses négatives peuvent </a:t>
            </a:r>
            <a:r>
              <a:rPr lang="fr-FR" sz="1600" b="1" dirty="0">
                <a:solidFill>
                  <a:srgbClr val="ED7454"/>
                </a:solidFill>
              </a:rPr>
              <a:t>demander</a:t>
            </a:r>
            <a:r>
              <a:rPr lang="fr-FR" sz="1600" dirty="0">
                <a:solidFill>
                  <a:srgbClr val="ED7454"/>
                </a:solidFill>
              </a:rPr>
              <a:t> </a:t>
            </a:r>
            <a:r>
              <a:rPr lang="fr-FR" sz="1600" b="1" dirty="0">
                <a:solidFill>
                  <a:srgbClr val="ED7454"/>
                </a:solidFill>
              </a:rPr>
              <a:t>un accompagnement au lycée ou dans un CIO</a:t>
            </a:r>
            <a:r>
              <a:rPr lang="fr-FR" sz="1600" dirty="0">
                <a:solidFill>
                  <a:srgbClr val="ED7454"/>
                </a:solidFill>
              </a:rPr>
              <a:t> </a:t>
            </a:r>
            <a:r>
              <a:rPr lang="fr-FR" sz="1600" b="1" dirty="0">
                <a:solidFill>
                  <a:srgbClr val="ED7454"/>
                </a:solidFill>
              </a:rPr>
              <a:t>pour préparer la phase complémentaire.</a:t>
            </a:r>
          </a:p>
          <a:p>
            <a:pPr lvl="0"/>
            <a:endParaRPr lang="fr-FR" sz="800" dirty="0"/>
          </a:p>
          <a:p>
            <a:pPr lvl="0"/>
            <a:r>
              <a:rPr lang="fr-FR" sz="1600" b="1" dirty="0">
                <a:solidFill>
                  <a:srgbClr val="EC130E"/>
                </a:solidFill>
              </a:rPr>
              <a:t>&gt;</a:t>
            </a:r>
            <a:r>
              <a:rPr lang="fr-FR" sz="1600" b="1" dirty="0"/>
              <a:t> Du 16 juin au 16 septembre 2021 </a:t>
            </a:r>
            <a:r>
              <a:rPr lang="fr-FR" sz="1600" dirty="0"/>
              <a:t>: pendant la </a:t>
            </a:r>
            <a:r>
              <a:rPr lang="fr-FR" sz="1600" b="1" dirty="0">
                <a:solidFill>
                  <a:srgbClr val="ED7454"/>
                </a:solidFill>
              </a:rPr>
              <a:t>phase complémentaire</a:t>
            </a:r>
            <a:r>
              <a:rPr lang="fr-FR" sz="1600" dirty="0"/>
              <a:t>, les lycéens peuvent </a:t>
            </a:r>
            <a:r>
              <a:rPr lang="fr-FR" sz="1600" b="1" dirty="0">
                <a:solidFill>
                  <a:srgbClr val="ED7454"/>
                </a:solidFill>
              </a:rPr>
              <a:t>formuler jusqu’à 10 nouveaux vœux dans des formations disposant de places vacantes</a:t>
            </a:r>
          </a:p>
          <a:p>
            <a:pPr lvl="0"/>
            <a:endParaRPr lang="fr-FR" sz="800" dirty="0"/>
          </a:p>
          <a:p>
            <a:pPr lvl="0"/>
            <a:r>
              <a:rPr lang="fr-FR" sz="1600" b="1" dirty="0">
                <a:solidFill>
                  <a:srgbClr val="EC130E"/>
                </a:solidFill>
              </a:rPr>
              <a:t>&gt; </a:t>
            </a:r>
            <a:r>
              <a:rPr lang="fr-FR" sz="1600" b="1" dirty="0"/>
              <a:t>A partir du 2 juillet 2021 </a:t>
            </a:r>
            <a:r>
              <a:rPr lang="fr-FR" sz="1600" dirty="0"/>
              <a:t>: les candidats peuvent solliciter depuis leur dossier </a:t>
            </a:r>
            <a:r>
              <a:rPr lang="fr-FR" sz="1600" dirty="0" err="1"/>
              <a:t>parcoursup</a:t>
            </a:r>
            <a:r>
              <a:rPr lang="fr-FR" sz="1600" dirty="0"/>
              <a:t> </a:t>
            </a:r>
            <a:r>
              <a:rPr lang="fr-FR" sz="1600" b="1" dirty="0">
                <a:solidFill>
                  <a:srgbClr val="ED7454"/>
                </a:solidFill>
              </a:rPr>
              <a:t>l’accompagnement de la Commission d’Accès à l’Enseignement Supérieur</a:t>
            </a:r>
            <a:r>
              <a:rPr lang="fr-FR" sz="1600" dirty="0">
                <a:solidFill>
                  <a:srgbClr val="ED7454"/>
                </a:solidFill>
              </a:rPr>
              <a:t> </a:t>
            </a:r>
            <a:r>
              <a:rPr lang="fr-FR" sz="1600" b="1" dirty="0">
                <a:solidFill>
                  <a:srgbClr val="ED7454"/>
                </a:solidFill>
              </a:rPr>
              <a:t>(CAES) </a:t>
            </a:r>
            <a:r>
              <a:rPr lang="fr-FR" sz="1600" dirty="0"/>
              <a:t>de leur académie : elle étudie leur dossier et les aide à trouver une formation au plus près de leur projet en fonction des places disponibles.</a:t>
            </a:r>
          </a:p>
        </p:txBody>
      </p:sp>
      <p:sp>
        <p:nvSpPr>
          <p:cNvPr id="5" name="Espace réservé de la date 4"/>
          <p:cNvSpPr>
            <a:spLocks noGrp="1"/>
          </p:cNvSpPr>
          <p:nvPr>
            <p:ph type="dt" sz="half" idx="10"/>
          </p:nvPr>
        </p:nvSpPr>
        <p:spPr/>
        <p:txBody>
          <a:bodyPr/>
          <a:lstStyle/>
          <a:p>
            <a:pPr algn="r"/>
            <a:fld id="{25DB7FD4-20FC-4ABB-A266-6915DE894B7A}" type="datetime1">
              <a:rPr lang="fr-FR" cap="all" smtClean="0"/>
              <a:pPr algn="r"/>
              <a:t>01/02/2021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44</a:t>
            </a:fld>
            <a:endParaRPr lang="fr-FR"/>
          </a:p>
        </p:txBody>
      </p:sp>
    </p:spTree>
    <p:extLst>
      <p:ext uri="{BB962C8B-B14F-4D97-AF65-F5344CB8AC3E}">
        <p14:creationId xmlns:p14="http://schemas.microsoft.com/office/powerpoint/2010/main" xmlns="" val="20728534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L’inscription administrative dans la formation choisie </a:t>
            </a:r>
          </a:p>
        </p:txBody>
      </p:sp>
      <p:sp>
        <p:nvSpPr>
          <p:cNvPr id="3" name="Espace réservé du contenu 2"/>
          <p:cNvSpPr>
            <a:spLocks noGrp="1"/>
          </p:cNvSpPr>
          <p:nvPr>
            <p:ph sz="quarter" idx="14"/>
          </p:nvPr>
        </p:nvSpPr>
        <p:spPr>
          <a:xfrm>
            <a:off x="251520" y="1347614"/>
            <a:ext cx="8424000" cy="3312368"/>
          </a:xfrm>
        </p:spPr>
        <p:txBody>
          <a:bodyPr/>
          <a:lstStyle/>
          <a:p>
            <a:pPr lvl="0"/>
            <a:r>
              <a:rPr lang="fr-FR" sz="1600" dirty="0"/>
              <a:t>Après </a:t>
            </a:r>
            <a:r>
              <a:rPr lang="fr-FR" sz="1600" b="1" dirty="0">
                <a:solidFill>
                  <a:srgbClr val="F28E65"/>
                </a:solidFill>
              </a:rPr>
              <a:t>avoir accepté définitivement la proposition d’admission de son choix et après avoir eu ses résultats au baccalauréat,</a:t>
            </a:r>
            <a:r>
              <a:rPr lang="fr-FR" sz="1600" dirty="0"/>
              <a:t> le lycéen procède à son inscription administrative. </a:t>
            </a:r>
          </a:p>
          <a:p>
            <a:pPr lvl="0"/>
            <a:endParaRPr lang="fr-FR" sz="800" dirty="0"/>
          </a:p>
          <a:p>
            <a:r>
              <a:rPr lang="fr-FR" sz="1600" dirty="0"/>
              <a:t>L’inscription administrative se fait </a:t>
            </a:r>
            <a:r>
              <a:rPr lang="fr-FR" sz="1600" b="1" dirty="0">
                <a:solidFill>
                  <a:srgbClr val="F28E65"/>
                </a:solidFill>
              </a:rPr>
              <a:t>directement auprès de l’établissement choisi </a:t>
            </a:r>
            <a:r>
              <a:rPr lang="fr-FR" sz="1600" dirty="0"/>
              <a:t>et non sur Parcoursup.</a:t>
            </a:r>
          </a:p>
          <a:p>
            <a:pPr lvl="0"/>
            <a:endParaRPr lang="fr-FR" sz="800" b="1" dirty="0"/>
          </a:p>
          <a:p>
            <a:pPr lvl="0"/>
            <a:r>
              <a:rPr lang="fr-FR" sz="1600" b="1" dirty="0">
                <a:solidFill>
                  <a:srgbClr val="F28E65"/>
                </a:solidFill>
              </a:rPr>
              <a:t>Les modalités d’inscription sont propres à chaque établissement</a:t>
            </a:r>
            <a:r>
              <a:rPr lang="fr-FR" sz="1600" b="1" dirty="0"/>
              <a:t> : </a:t>
            </a:r>
          </a:p>
          <a:p>
            <a:pPr marL="285750" indent="-285750">
              <a:buClr>
                <a:srgbClr val="ED7454"/>
              </a:buClr>
              <a:buFont typeface="Arial" panose="020B0604020202020204" pitchFamily="34" charset="0"/>
              <a:buChar char="•"/>
            </a:pPr>
            <a:r>
              <a:rPr lang="fr-FR" sz="1600" dirty="0"/>
              <a:t>Consulter les modalités d’inscription indiquées dans le dossier candidat sur Parcoursup. </a:t>
            </a:r>
          </a:p>
          <a:p>
            <a:pPr marL="285750" indent="-285750">
              <a:buClr>
                <a:srgbClr val="ED7454"/>
              </a:buClr>
              <a:buFont typeface="Arial" panose="020B0604020202020204" pitchFamily="34" charset="0"/>
              <a:buChar char="•"/>
            </a:pPr>
            <a:r>
              <a:rPr lang="fr-FR" sz="1600" b="1" u="sng" dirty="0"/>
              <a:t>Respecter la date limite indiquée. </a:t>
            </a:r>
          </a:p>
          <a:p>
            <a:pPr marL="285750" indent="-285750">
              <a:buClr>
                <a:srgbClr val="ED7454"/>
              </a:buClr>
              <a:buFont typeface="Arial" panose="020B0604020202020204" pitchFamily="34" charset="0"/>
              <a:buChar char="•"/>
            </a:pPr>
            <a:r>
              <a:rPr lang="fr-FR" sz="1600" dirty="0"/>
              <a:t>Si le futur étudiant s’inscrit dans une formation en dehors de Parcoursup, il doit </a:t>
            </a:r>
            <a:r>
              <a:rPr lang="fr-FR" sz="1600" b="1" u="sng" dirty="0"/>
              <a:t>obligatoirement</a:t>
            </a:r>
            <a:r>
              <a:rPr lang="fr-FR" sz="1600" dirty="0"/>
              <a:t>  remettre une attestation de désinscription ou de non inscription sur Parcoursup qu’il télécharge via la plateforme.</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01/02/2021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45</a:t>
            </a:fld>
            <a:endParaRPr lang="fr-FR"/>
          </a:p>
        </p:txBody>
      </p:sp>
    </p:spTree>
    <p:extLst>
      <p:ext uri="{BB962C8B-B14F-4D97-AF65-F5344CB8AC3E}">
        <p14:creationId xmlns:p14="http://schemas.microsoft.com/office/powerpoint/2010/main" xmlns="" val="4302576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00" y="900000"/>
            <a:ext cx="8424001" cy="562500"/>
          </a:xfrm>
        </p:spPr>
        <p:txBody>
          <a:bodyPr/>
          <a:lstStyle/>
          <a:p>
            <a:r>
              <a:rPr lang="fr-FR" sz="2400"/>
              <a:t>Demande de bourse et/ou de logement </a:t>
            </a:r>
          </a:p>
        </p:txBody>
      </p:sp>
      <p:sp>
        <p:nvSpPr>
          <p:cNvPr id="3" name="Espace réservé du contenu 2"/>
          <p:cNvSpPr>
            <a:spLocks noGrp="1"/>
          </p:cNvSpPr>
          <p:nvPr>
            <p:ph sz="quarter" idx="14"/>
          </p:nvPr>
        </p:nvSpPr>
        <p:spPr>
          <a:xfrm>
            <a:off x="341625" y="1462500"/>
            <a:ext cx="8442375" cy="3197482"/>
          </a:xfrm>
        </p:spPr>
        <p:txBody>
          <a:bodyPr/>
          <a:lstStyle/>
          <a:p>
            <a:pPr defTabSz="457200">
              <a:spcBef>
                <a:spcPct val="20000"/>
              </a:spcBef>
              <a:spcAft>
                <a:spcPts val="0"/>
              </a:spcAft>
              <a:buClr>
                <a:srgbClr val="FF0000"/>
              </a:buClr>
            </a:pPr>
            <a:endParaRPr lang="fr-FR" sz="2100">
              <a:solidFill>
                <a:srgbClr val="3D566E"/>
              </a:solidFill>
              <a:latin typeface="Calibri"/>
            </a:endParaRPr>
          </a:p>
          <a:p>
            <a:pPr marL="342900" indent="-342900" defTabSz="457200">
              <a:spcBef>
                <a:spcPct val="20000"/>
              </a:spcBef>
              <a:spcAft>
                <a:spcPts val="0"/>
              </a:spcAft>
              <a:buClr>
                <a:srgbClr val="FF0000"/>
              </a:buClr>
              <a:buFont typeface="Arial" panose="020B0604020202020204" pitchFamily="34" charset="0"/>
              <a:buChar char="•"/>
            </a:pPr>
            <a:r>
              <a:rPr lang="fr-FR" sz="2100" b="1"/>
              <a:t>Créer son dossier social étudiant (DSE) </a:t>
            </a:r>
            <a:r>
              <a:rPr lang="fr-FR" sz="2100"/>
              <a:t>sur </a:t>
            </a:r>
            <a:r>
              <a:rPr lang="fr-FR" sz="2100">
                <a:hlinkClick r:id="rId2"/>
              </a:rPr>
              <a:t>www.messervices.etudiant.gouv.fr</a:t>
            </a:r>
            <a:r>
              <a:rPr lang="fr-FR" sz="2100"/>
              <a:t> pour demander une bourse et/ou un logement</a:t>
            </a:r>
            <a:endParaRPr lang="fr-FR" sz="2000"/>
          </a:p>
          <a:p>
            <a:pPr marL="342900" indent="-342900" defTabSz="457200">
              <a:spcBef>
                <a:spcPct val="20000"/>
              </a:spcBef>
              <a:spcAft>
                <a:spcPts val="0"/>
              </a:spcAft>
              <a:buClr>
                <a:srgbClr val="FF0000"/>
              </a:buClr>
              <a:buFont typeface="Arial" panose="020B0604020202020204" pitchFamily="34" charset="0"/>
              <a:buChar char="•"/>
            </a:pPr>
            <a:endParaRPr lang="fr-FR" sz="2000"/>
          </a:p>
          <a:p>
            <a:pPr marL="342900" indent="-342900" defTabSz="457200">
              <a:spcBef>
                <a:spcPct val="20000"/>
              </a:spcBef>
              <a:spcAft>
                <a:spcPts val="0"/>
              </a:spcAft>
              <a:buClr>
                <a:srgbClr val="FF0000"/>
              </a:buClr>
              <a:buFont typeface="Arial" panose="020B0604020202020204" pitchFamily="34" charset="0"/>
              <a:buChar char="•"/>
            </a:pPr>
            <a:r>
              <a:rPr lang="fr-FR" sz="2000" b="1"/>
              <a:t>Les demandes de logement en résidence universitaire </a:t>
            </a:r>
            <a:r>
              <a:rPr lang="fr-FR" sz="2000"/>
              <a:t>peuvent être effectuées </a:t>
            </a:r>
            <a:r>
              <a:rPr lang="fr-FR" sz="2000" u="sng"/>
              <a:t>jusqu’à la rentrée en septembre</a:t>
            </a:r>
          </a:p>
          <a:p>
            <a:pPr defTabSz="457200">
              <a:spcBef>
                <a:spcPct val="20000"/>
              </a:spcBef>
              <a:spcAft>
                <a:spcPts val="0"/>
              </a:spcAft>
              <a:buClr>
                <a:srgbClr val="FF0000"/>
              </a:buClr>
            </a:pPr>
            <a:endParaRPr lang="fr-FR" sz="2000" u="sng"/>
          </a:p>
          <a:p>
            <a:pPr marL="457200" lvl="1" indent="0" defTabSz="457200">
              <a:spcBef>
                <a:spcPct val="20000"/>
              </a:spcBef>
              <a:spcAft>
                <a:spcPts val="0"/>
              </a:spcAft>
              <a:buClr>
                <a:srgbClr val="FF0000"/>
              </a:buClr>
              <a:buNone/>
            </a:pPr>
            <a:endParaRPr lang="fr-FR" sz="1000">
              <a:solidFill>
                <a:srgbClr val="F28E65"/>
              </a:solidFill>
              <a:latin typeface="Calibri"/>
            </a:endParaRPr>
          </a:p>
          <a:p>
            <a:pPr marL="457200" lvl="1" indent="0" defTabSz="457200">
              <a:spcBef>
                <a:spcPct val="20000"/>
              </a:spcBef>
              <a:spcAft>
                <a:spcPts val="0"/>
              </a:spcAft>
              <a:buClr>
                <a:srgbClr val="FF0000"/>
              </a:buClr>
              <a:buNone/>
            </a:pPr>
            <a:endParaRPr lang="fr-FR" sz="2800" b="1">
              <a:solidFill>
                <a:srgbClr val="F28E65"/>
              </a:solidFill>
              <a:latin typeface="Calibri"/>
            </a:endParaRPr>
          </a:p>
          <a:p>
            <a:pPr marL="627063" lvl="1" indent="-169863" defTabSz="457200">
              <a:spcBef>
                <a:spcPct val="20000"/>
              </a:spcBef>
              <a:spcAft>
                <a:spcPts val="0"/>
              </a:spcAft>
              <a:buClr>
                <a:srgbClr val="FF0000"/>
              </a:buClr>
              <a:buFont typeface="Arial-ItalicMT" charset="0"/>
              <a:buChar char="&gt;"/>
            </a:pPr>
            <a:endParaRPr lang="fr-FR" sz="2800" b="1" u="sng">
              <a:solidFill>
                <a:srgbClr val="F28E65"/>
              </a:solidFill>
              <a:latin typeface="Calibri"/>
            </a:endParaRPr>
          </a:p>
          <a:p>
            <a:endParaRPr lang="fr-F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01/02/2021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46</a:t>
            </a:fld>
            <a:endParaRPr lang="fr-FR"/>
          </a:p>
        </p:txBody>
      </p:sp>
      <p:sp>
        <p:nvSpPr>
          <p:cNvPr id="8" name="Rectangle à coins arrondis 7"/>
          <p:cNvSpPr/>
          <p:nvPr/>
        </p:nvSpPr>
        <p:spPr>
          <a:xfrm>
            <a:off x="6660232" y="51470"/>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bg1"/>
                </a:solidFill>
              </a:rPr>
              <a:t>Entre le 20 janvier </a:t>
            </a:r>
          </a:p>
          <a:p>
            <a:pPr algn="ctr"/>
            <a:r>
              <a:rPr lang="fr-FR" sz="1400" b="1">
                <a:solidFill>
                  <a:schemeClr val="bg1"/>
                </a:solidFill>
              </a:rPr>
              <a:t>et le 15 mai</a:t>
            </a:r>
          </a:p>
        </p:txBody>
      </p:sp>
      <p:sp>
        <p:nvSpPr>
          <p:cNvPr id="9" name="Rectangle à coins arrondis 8"/>
          <p:cNvSpPr/>
          <p:nvPr/>
        </p:nvSpPr>
        <p:spPr>
          <a:xfrm>
            <a:off x="1719688" y="4093871"/>
            <a:ext cx="5688000" cy="540000"/>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Toutes les infos sur la vie étudiante sur etudiant.gouv.fr</a:t>
            </a:r>
          </a:p>
        </p:txBody>
      </p:sp>
    </p:spTree>
    <p:extLst>
      <p:ext uri="{BB962C8B-B14F-4D97-AF65-F5344CB8AC3E}">
        <p14:creationId xmlns:p14="http://schemas.microsoft.com/office/powerpoint/2010/main" xmlns="" val="33861874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447654"/>
          </a:xfrm>
        </p:spPr>
        <p:txBody>
          <a:bodyPr/>
          <a:lstStyle/>
          <a:p>
            <a:r>
              <a:rPr lang="fr-FR" sz="2400"/>
              <a:t>Des services disponibles tout au long de la procédure </a:t>
            </a:r>
          </a:p>
        </p:txBody>
      </p:sp>
      <p:sp>
        <p:nvSpPr>
          <p:cNvPr id="3" name="Espace réservé du contenu 2"/>
          <p:cNvSpPr>
            <a:spLocks noGrp="1"/>
          </p:cNvSpPr>
          <p:nvPr>
            <p:ph sz="quarter" idx="14"/>
          </p:nvPr>
        </p:nvSpPr>
        <p:spPr>
          <a:xfrm>
            <a:off x="342336" y="1707654"/>
            <a:ext cx="8424000" cy="3075846"/>
          </a:xfrm>
        </p:spPr>
        <p:txBody>
          <a:bodyPr/>
          <a:lstStyle/>
          <a:p>
            <a:pPr marL="177800" lvl="0" indent="-177800" defTabSz="457200">
              <a:spcBef>
                <a:spcPct val="20000"/>
              </a:spcBef>
              <a:spcAft>
                <a:spcPts val="0"/>
              </a:spcAft>
              <a:buClr>
                <a:srgbClr val="FF0000"/>
              </a:buClr>
              <a:buSzPct val="100000"/>
              <a:buFont typeface="Lucida Grande"/>
              <a:buChar char="&gt;"/>
            </a:pPr>
            <a:r>
              <a:rPr lang="fr-FR" sz="1800" b="1" dirty="0">
                <a:solidFill>
                  <a:srgbClr val="F28E65"/>
                </a:solidFill>
              </a:rPr>
              <a:t> Le numéro vert</a:t>
            </a:r>
            <a:r>
              <a:rPr lang="fr-FR" sz="1800" dirty="0">
                <a:solidFill>
                  <a:srgbClr val="3D566E"/>
                </a:solidFill>
              </a:rPr>
              <a:t> : </a:t>
            </a:r>
            <a:r>
              <a:rPr lang="fr-FR" sz="1800" b="1" dirty="0"/>
              <a:t>0 800 400 070 </a:t>
            </a:r>
            <a:endParaRPr lang="fr-FR" sz="1800" dirty="0"/>
          </a:p>
          <a:p>
            <a:pPr marL="177800" lvl="0" indent="-177800" defTabSz="457200">
              <a:spcBef>
                <a:spcPct val="20000"/>
              </a:spcBef>
              <a:spcAft>
                <a:spcPts val="0"/>
              </a:spcAft>
              <a:buClr>
                <a:srgbClr val="FF0000"/>
              </a:buClr>
              <a:buSzPct val="100000"/>
              <a:buFont typeface="Lucida Grande"/>
              <a:buChar char="&gt;"/>
            </a:pPr>
            <a:endParaRPr lang="fr-FR" sz="18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800" dirty="0">
                <a:solidFill>
                  <a:srgbClr val="3D566E"/>
                </a:solidFill>
              </a:rPr>
              <a:t> </a:t>
            </a:r>
            <a:r>
              <a:rPr lang="fr-FR" sz="1800" b="1" dirty="0">
                <a:solidFill>
                  <a:srgbClr val="F28E65"/>
                </a:solidFill>
              </a:rPr>
              <a:t>La messagerie contact </a:t>
            </a:r>
            <a:r>
              <a:rPr lang="fr-FR" sz="1800" dirty="0"/>
              <a:t>depuis le dossier candidat</a:t>
            </a:r>
          </a:p>
          <a:p>
            <a:pPr lvl="0" defTabSz="457200">
              <a:spcBef>
                <a:spcPct val="20000"/>
              </a:spcBef>
              <a:spcAft>
                <a:spcPts val="0"/>
              </a:spcAft>
              <a:buClr>
                <a:srgbClr val="FF0000"/>
              </a:buClr>
              <a:buSzPct val="100000"/>
            </a:pPr>
            <a:endParaRPr lang="fr-FR" sz="18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800" b="1" dirty="0">
                <a:solidFill>
                  <a:srgbClr val="F28E65"/>
                </a:solidFill>
              </a:rPr>
              <a:t> Les réseaux sociaux pour rester informé : </a:t>
            </a:r>
          </a:p>
          <a:p>
            <a:pPr lvl="0" defTabSz="457200">
              <a:spcBef>
                <a:spcPct val="20000"/>
              </a:spcBef>
              <a:spcAft>
                <a:spcPts val="0"/>
              </a:spcAft>
              <a:buClr>
                <a:srgbClr val="FF0000"/>
              </a:buClr>
              <a:buSzPct val="100000"/>
            </a:pPr>
            <a:r>
              <a:rPr lang="fr-FR" sz="1800" b="1" dirty="0">
                <a:solidFill>
                  <a:srgbClr val="F28E65"/>
                </a:solidFill>
              </a:rPr>
              <a:t>		</a:t>
            </a:r>
            <a:r>
              <a:rPr lang="fr-FR" sz="1800" b="1" dirty="0"/>
              <a:t>@</a:t>
            </a:r>
            <a:r>
              <a:rPr lang="fr-FR" sz="1800" b="1" dirty="0" err="1"/>
              <a:t>Parcoursup_info</a:t>
            </a:r>
            <a:r>
              <a:rPr lang="fr-FR" sz="1800" b="1" dirty="0"/>
              <a:t> </a:t>
            </a:r>
          </a:p>
          <a:p>
            <a:pPr lvl="0" defTabSz="457200">
              <a:spcBef>
                <a:spcPct val="20000"/>
              </a:spcBef>
              <a:spcAft>
                <a:spcPts val="0"/>
              </a:spcAft>
              <a:buClr>
                <a:srgbClr val="FF0000"/>
              </a:buClr>
              <a:buSzPct val="100000"/>
            </a:pPr>
            <a:r>
              <a:rPr lang="fr-FR" sz="1800" b="1" dirty="0"/>
              <a:t>		@</a:t>
            </a:r>
            <a:r>
              <a:rPr lang="fr-FR" sz="1800" b="1" dirty="0" err="1"/>
              <a:t>Parcoursupinfo</a:t>
            </a:r>
            <a:endParaRPr lang="fr-FR" sz="1800" b="1" dirty="0"/>
          </a:p>
          <a:p>
            <a:endParaRPr lang="fr-FR" dirty="0"/>
          </a:p>
        </p:txBody>
      </p:sp>
      <p:sp>
        <p:nvSpPr>
          <p:cNvPr id="5" name="Espace réservé de la date 4"/>
          <p:cNvSpPr>
            <a:spLocks noGrp="1"/>
          </p:cNvSpPr>
          <p:nvPr>
            <p:ph type="dt" sz="half" idx="10"/>
          </p:nvPr>
        </p:nvSpPr>
        <p:spPr/>
        <p:txBody>
          <a:bodyPr/>
          <a:lstStyle/>
          <a:p>
            <a:pPr algn="r"/>
            <a:fld id="{D2B045C5-5FD0-48C2-A602-537AE315250F}" type="datetime1">
              <a:rPr lang="fr-FR" cap="all" smtClean="0"/>
              <a:pPr algn="r"/>
              <a:t>01/02/2021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47</a:t>
            </a:fld>
            <a:endParaRPr lang="fr-F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05678" y="3651902"/>
            <a:ext cx="381946" cy="28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27616" y="3939902"/>
            <a:ext cx="288000" cy="28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ctangle à coins arrondis 9"/>
          <p:cNvSpPr/>
          <p:nvPr/>
        </p:nvSpPr>
        <p:spPr>
          <a:xfrm>
            <a:off x="6660232" y="74330"/>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bg1"/>
                </a:solidFill>
              </a:rPr>
              <a:t>A partir du 20 janvier</a:t>
            </a:r>
          </a:p>
        </p:txBody>
      </p:sp>
    </p:spTree>
    <p:extLst>
      <p:ext uri="{BB962C8B-B14F-4D97-AF65-F5344CB8AC3E}">
        <p14:creationId xmlns:p14="http://schemas.microsoft.com/office/powerpoint/2010/main" xmlns="" val="6748525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98916" y="118604"/>
            <a:ext cx="5159650" cy="496538"/>
          </a:xfrm>
        </p:spPr>
        <p:txBody>
          <a:bodyPr/>
          <a:lstStyle/>
          <a:p>
            <a:pPr algn="r"/>
            <a:r>
              <a:rPr lang="fr-FR" sz="3600" dirty="0"/>
              <a:t>RESSOURCES</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01/02/2021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48</a:t>
            </a:fld>
            <a:endParaRPr lang="fr-FR"/>
          </a:p>
        </p:txBody>
      </p:sp>
      <p:sp>
        <p:nvSpPr>
          <p:cNvPr id="9" name="ZoneTexte 8"/>
          <p:cNvSpPr txBox="1"/>
          <p:nvPr/>
        </p:nvSpPr>
        <p:spPr>
          <a:xfrm>
            <a:off x="365759" y="856211"/>
            <a:ext cx="4447309" cy="2708434"/>
          </a:xfrm>
          <a:prstGeom prst="rect">
            <a:avLst/>
          </a:prstGeom>
          <a:noFill/>
        </p:spPr>
        <p:txBody>
          <a:bodyPr wrap="square" rtlCol="0">
            <a:spAutoFit/>
          </a:bodyPr>
          <a:lstStyle/>
          <a:p>
            <a:r>
              <a:rPr lang="fr-FR" sz="1600" dirty="0">
                <a:solidFill>
                  <a:srgbClr val="ED7454"/>
                </a:solidFill>
                <a:hlinkClick r:id="rId2"/>
              </a:rPr>
              <a:t>Le site d’information des élèves de terminales:</a:t>
            </a:r>
          </a:p>
          <a:p>
            <a:r>
              <a:rPr lang="fr-FR" sz="1400" dirty="0">
                <a:hlinkClick r:id="rId2"/>
              </a:rPr>
              <a:t>http://www.terminales2020-2021.fr</a:t>
            </a:r>
            <a:r>
              <a:rPr lang="fr-FR" sz="1400" dirty="0"/>
              <a:t> </a:t>
            </a:r>
          </a:p>
          <a:p>
            <a:endParaRPr lang="fr-FR" sz="1600" dirty="0"/>
          </a:p>
          <a:p>
            <a:endParaRPr lang="fr-FR" sz="1600" dirty="0"/>
          </a:p>
          <a:p>
            <a:r>
              <a:rPr lang="fr-FR" sz="1600" u="sng" dirty="0">
                <a:hlinkClick r:id="rId3"/>
              </a:rPr>
              <a:t>Le moteur de recherche des formations sur </a:t>
            </a:r>
            <a:r>
              <a:rPr lang="fr-FR" sz="1600" u="sng" dirty="0" err="1">
                <a:hlinkClick r:id="rId3"/>
              </a:rPr>
              <a:t>parcoursup</a:t>
            </a:r>
            <a:r>
              <a:rPr lang="fr-FR" sz="1600" u="sng" dirty="0">
                <a:hlinkClick r:id="rId3"/>
              </a:rPr>
              <a:t>:</a:t>
            </a:r>
          </a:p>
          <a:p>
            <a:r>
              <a:rPr lang="fr-FR" sz="1400" dirty="0">
                <a:hlinkClick r:id="rId3"/>
              </a:rPr>
              <a:t>https://dossier.parcoursup.fr/Candidat/carte</a:t>
            </a:r>
            <a:endParaRPr lang="fr-FR" sz="1400" dirty="0"/>
          </a:p>
          <a:p>
            <a:endParaRPr lang="fr-FR" sz="1600" dirty="0"/>
          </a:p>
          <a:p>
            <a:endParaRPr lang="fr-FR" sz="1600" dirty="0"/>
          </a:p>
          <a:p>
            <a:r>
              <a:rPr lang="fr-FR" sz="1600" u="sng" dirty="0"/>
              <a:t>La FAQ sur </a:t>
            </a:r>
            <a:r>
              <a:rPr lang="fr-FR" sz="1600" u="sng" dirty="0" err="1"/>
              <a:t>parcoursup</a:t>
            </a:r>
            <a:r>
              <a:rPr lang="fr-FR" sz="1600" u="sng" dirty="0"/>
              <a:t>:</a:t>
            </a:r>
          </a:p>
          <a:p>
            <a:r>
              <a:rPr lang="fr-FR" sz="1400" dirty="0">
                <a:hlinkClick r:id="rId4"/>
              </a:rPr>
              <a:t>https://www.parcoursup.fr/index.php?desc=questions</a:t>
            </a:r>
            <a:r>
              <a:rPr lang="fr-FR" sz="1400" dirty="0"/>
              <a:t>  </a:t>
            </a:r>
          </a:p>
        </p:txBody>
      </p:sp>
      <p:sp>
        <p:nvSpPr>
          <p:cNvPr id="8" name="Rectangle 7"/>
          <p:cNvSpPr/>
          <p:nvPr/>
        </p:nvSpPr>
        <p:spPr>
          <a:xfrm>
            <a:off x="4954385" y="3951485"/>
            <a:ext cx="4073237" cy="646331"/>
          </a:xfrm>
          <a:prstGeom prst="rect">
            <a:avLst/>
          </a:prstGeom>
        </p:spPr>
        <p:txBody>
          <a:bodyPr wrap="square">
            <a:spAutoFit/>
          </a:bodyPr>
          <a:lstStyle/>
          <a:p>
            <a:r>
              <a:rPr lang="fr-FR" sz="1200" dirty="0">
                <a:hlinkClick r:id="rId5"/>
              </a:rPr>
              <a:t>https://www.onisep.fr/Choisir-mes-etudes/Apres-le-bac/Actus-2021/Telecharger-le-guide-gratuit-Entrer-dans-le-sup-apres-le-bac-rentree-2021</a:t>
            </a:r>
            <a:r>
              <a:rPr lang="fr-FR" sz="1200" dirty="0"/>
              <a:t> </a:t>
            </a:r>
          </a:p>
        </p:txBody>
      </p:sp>
      <p:pic>
        <p:nvPicPr>
          <p:cNvPr id="3074" name="Picture 2"/>
          <p:cNvPicPr>
            <a:picLocks noChangeAspect="1" noChangeArrowheads="1"/>
          </p:cNvPicPr>
          <p:nvPr/>
        </p:nvPicPr>
        <p:blipFill>
          <a:blip r:embed="rId6"/>
          <a:srcRect/>
          <a:stretch>
            <a:fillRect/>
          </a:stretch>
        </p:blipFill>
        <p:spPr bwMode="auto">
          <a:xfrm>
            <a:off x="6078597" y="942109"/>
            <a:ext cx="2034626" cy="2883147"/>
          </a:xfrm>
          <a:prstGeom prst="rect">
            <a:avLst/>
          </a:prstGeom>
          <a:noFill/>
          <a:ln w="9525">
            <a:noFill/>
            <a:miter lim="800000"/>
            <a:headEnd/>
            <a:tailEnd/>
          </a:ln>
          <a:effectLst/>
        </p:spPr>
      </p:pic>
    </p:spTree>
    <p:extLst>
      <p:ext uri="{BB962C8B-B14F-4D97-AF65-F5344CB8AC3E}">
        <p14:creationId xmlns:p14="http://schemas.microsoft.com/office/powerpoint/2010/main" xmlns="" val="31911551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
            <a:extLst>
              <a:ext uri="{FF2B5EF4-FFF2-40B4-BE49-F238E27FC236}">
                <a16:creationId xmlns:a16="http://schemas.microsoft.com/office/drawing/2014/main" xmlns="" id="{D3CB05CF-51E5-473B-BFF5-EC7D7143F7C3}"/>
              </a:ext>
            </a:extLst>
          </p:cNvPr>
          <p:cNvGrpSpPr>
            <a:grpSpLocks/>
          </p:cNvGrpSpPr>
          <p:nvPr/>
        </p:nvGrpSpPr>
        <p:grpSpPr bwMode="auto">
          <a:xfrm>
            <a:off x="1139428" y="436904"/>
            <a:ext cx="6865144" cy="751285"/>
            <a:chOff x="-4" y="4"/>
            <a:chExt cx="5766" cy="631"/>
          </a:xfrm>
        </p:grpSpPr>
        <p:pic>
          <p:nvPicPr>
            <p:cNvPr id="6153" name="Picture 2">
              <a:extLst>
                <a:ext uri="{FF2B5EF4-FFF2-40B4-BE49-F238E27FC236}">
                  <a16:creationId xmlns:a16="http://schemas.microsoft.com/office/drawing/2014/main" xmlns="" id="{5FD7A7D8-829B-4C66-9464-B881FF74751B}"/>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 y="4"/>
              <a:ext cx="5766" cy="631"/>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6154" name="Text Box 3">
              <a:extLst>
                <a:ext uri="{FF2B5EF4-FFF2-40B4-BE49-F238E27FC236}">
                  <a16:creationId xmlns:a16="http://schemas.microsoft.com/office/drawing/2014/main" xmlns="" id="{7E71B6A4-EE1B-4FF5-9C57-9CF665373346}"/>
                </a:ext>
              </a:extLst>
            </p:cNvPr>
            <p:cNvSpPr txBox="1">
              <a:spLocks noChangeArrowheads="1"/>
            </p:cNvSpPr>
            <p:nvPr/>
          </p:nvSpPr>
          <p:spPr bwMode="auto">
            <a:xfrm>
              <a:off x="-2" y="9"/>
              <a:ext cx="5758" cy="62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67500" tIns="35100" rIns="67500" bIns="35100" anchor="ctr"/>
            <a:lstStyle>
              <a:lvl1pPr>
                <a:lnSpc>
                  <a:spcPct val="90000"/>
                </a:lnSpc>
                <a:spcBef>
                  <a:spcPts val="7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alibri" panose="020F0502020204030204" pitchFamily="34" charset="0"/>
                  <a:ea typeface="Microsoft YaHei" panose="020B0503020204020204" pitchFamily="34" charset="-122"/>
                </a:defRPr>
              </a:lvl1pPr>
              <a:lvl2pPr>
                <a:lnSpc>
                  <a:spcPct val="90000"/>
                </a:lnSpc>
                <a:spcBef>
                  <a:spcPts val="3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lnSpc>
                  <a:spcPct val="90000"/>
                </a:lnSpc>
                <a:spcBef>
                  <a:spcPts val="3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Calibri" panose="020F0502020204030204" pitchFamily="34" charset="0"/>
                  <a:ea typeface="Microsoft YaHei" panose="020B0503020204020204" pitchFamily="34" charset="-122"/>
                </a:defRPr>
              </a:lvl3pPr>
              <a:lvl4pPr>
                <a:lnSpc>
                  <a:spcPct val="90000"/>
                </a:lnSpc>
                <a:spcBef>
                  <a:spcPts val="3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panose="020F0502020204030204" pitchFamily="34" charset="0"/>
                  <a:ea typeface="Microsoft YaHei" panose="020B0503020204020204" pitchFamily="34" charset="-122"/>
                </a:defRPr>
              </a:lvl4pPr>
              <a:lvl5pPr>
                <a:lnSpc>
                  <a:spcPct val="90000"/>
                </a:lnSpc>
                <a:spcBef>
                  <a:spcPts val="3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fr-FR" altLang="fr-FR" b="1" dirty="0">
                  <a:solidFill>
                    <a:srgbClr val="FFFFFF"/>
                  </a:solidFill>
                  <a:latin typeface="Calibri Light" panose="020F0302020204030204" pitchFamily="34" charset="0"/>
                  <a:ea typeface="MS PGothic" panose="020B0600070205080204" pitchFamily="34" charset="-128"/>
                </a:rPr>
                <a:t>PSYCHOLOGUES DE L’EDUCATION NATIONALE</a:t>
              </a:r>
            </a:p>
            <a:p>
              <a:pPr algn="ctr" eaLnBrk="1" hangingPunct="1">
                <a:spcBef>
                  <a:spcPct val="0"/>
                </a:spcBef>
                <a:buClrTx/>
                <a:buFontTx/>
                <a:buNone/>
              </a:pPr>
              <a:r>
                <a:rPr lang="fr-FR" altLang="fr-FR" b="1" dirty="0">
                  <a:solidFill>
                    <a:srgbClr val="FFFFFF"/>
                  </a:solidFill>
                  <a:latin typeface="Calibri Light" panose="020F0302020204030204" pitchFamily="34" charset="0"/>
                  <a:ea typeface="MS PGothic" panose="020B0600070205080204" pitchFamily="34" charset="-128"/>
                </a:rPr>
                <a:t>Conseil en orientation</a:t>
              </a:r>
            </a:p>
          </p:txBody>
        </p:sp>
      </p:grpSp>
      <p:sp>
        <p:nvSpPr>
          <p:cNvPr id="6147" name="Text Box 4">
            <a:extLst>
              <a:ext uri="{FF2B5EF4-FFF2-40B4-BE49-F238E27FC236}">
                <a16:creationId xmlns:a16="http://schemas.microsoft.com/office/drawing/2014/main" xmlns="" id="{41A04C9B-522A-4E0E-8E86-52ED05BE0AA0}"/>
              </a:ext>
            </a:extLst>
          </p:cNvPr>
          <p:cNvSpPr txBox="1">
            <a:spLocks noChangeArrowheads="1"/>
          </p:cNvSpPr>
          <p:nvPr/>
        </p:nvSpPr>
        <p:spPr bwMode="auto">
          <a:xfrm>
            <a:off x="1379934" y="1590672"/>
            <a:ext cx="3053954" cy="3205163"/>
          </a:xfrm>
          <a:prstGeom prst="rect">
            <a:avLst/>
          </a:prstGeom>
          <a:noFill/>
          <a:ln w="28440">
            <a:solidFill>
              <a:srgbClr val="F4B183"/>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67500" tIns="35100" rIns="67500" bIns="35100"/>
          <a:lstStyle>
            <a:lvl1pPr marL="169863" indent="-168275">
              <a:lnSpc>
                <a:spcPct val="90000"/>
              </a:lnSpc>
              <a:spcBef>
                <a:spcPts val="750"/>
              </a:spcBef>
              <a:buClr>
                <a:srgbClr val="000000"/>
              </a:buClr>
              <a:buSzPct val="100000"/>
              <a:buFont typeface="Times New Roman" panose="02020603050405020304" pitchFamily="18" charset="0"/>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sz="2100">
                <a:solidFill>
                  <a:srgbClr val="000000"/>
                </a:solidFill>
                <a:latin typeface="Calibri" panose="020F0502020204030204" pitchFamily="34" charset="0"/>
                <a:ea typeface="Microsoft YaHei" panose="020B0503020204020204" pitchFamily="34" charset="-122"/>
              </a:defRPr>
            </a:lvl1pPr>
            <a:lvl2pPr>
              <a:lnSpc>
                <a:spcPct val="90000"/>
              </a:lnSpc>
              <a:spcBef>
                <a:spcPts val="375"/>
              </a:spcBef>
              <a:buClr>
                <a:srgbClr val="000000"/>
              </a:buClr>
              <a:buSzPct val="100000"/>
              <a:buFont typeface="Times New Roman" panose="02020603050405020304" pitchFamily="18" charset="0"/>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sz="2800">
                <a:solidFill>
                  <a:srgbClr val="000000"/>
                </a:solidFill>
                <a:latin typeface="Calibri" panose="020F0502020204030204" pitchFamily="34" charset="0"/>
                <a:ea typeface="Microsoft YaHei" panose="020B0503020204020204" pitchFamily="34" charset="-122"/>
              </a:defRPr>
            </a:lvl2pPr>
            <a:lvl3pPr>
              <a:lnSpc>
                <a:spcPct val="90000"/>
              </a:lnSpc>
              <a:spcBef>
                <a:spcPts val="375"/>
              </a:spcBef>
              <a:buClr>
                <a:srgbClr val="000000"/>
              </a:buClr>
              <a:buSzPct val="100000"/>
              <a:buFont typeface="Times New Roman" panose="02020603050405020304" pitchFamily="18" charset="0"/>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sz="1500">
                <a:solidFill>
                  <a:srgbClr val="000000"/>
                </a:solidFill>
                <a:latin typeface="Calibri" panose="020F0502020204030204" pitchFamily="34" charset="0"/>
                <a:ea typeface="Microsoft YaHei" panose="020B0503020204020204" pitchFamily="34" charset="-122"/>
              </a:defRPr>
            </a:lvl3pPr>
            <a:lvl4pPr>
              <a:lnSpc>
                <a:spcPct val="90000"/>
              </a:lnSpc>
              <a:spcBef>
                <a:spcPts val="375"/>
              </a:spcBef>
              <a:buClr>
                <a:srgbClr val="000000"/>
              </a:buClr>
              <a:buSzPct val="100000"/>
              <a:buFont typeface="Times New Roman" panose="02020603050405020304" pitchFamily="18" charset="0"/>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sz="1300">
                <a:solidFill>
                  <a:srgbClr val="000000"/>
                </a:solidFill>
                <a:latin typeface="Calibri" panose="020F0502020204030204" pitchFamily="34" charset="0"/>
                <a:ea typeface="Microsoft YaHei" panose="020B0503020204020204" pitchFamily="34" charset="-122"/>
              </a:defRPr>
            </a:lvl4pPr>
            <a:lvl5pPr>
              <a:lnSpc>
                <a:spcPct val="90000"/>
              </a:lnSpc>
              <a:spcBef>
                <a:spcPts val="375"/>
              </a:spcBef>
              <a:buClr>
                <a:srgbClr val="000000"/>
              </a:buClr>
              <a:buSzPct val="100000"/>
              <a:buFont typeface="Times New Roman" panose="02020603050405020304" pitchFamily="18" charset="0"/>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sz="13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sz="13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sz="13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sz="13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sz="1300">
                <a:solidFill>
                  <a:srgbClr val="000000"/>
                </a:solidFill>
                <a:latin typeface="Calibri" panose="020F0502020204030204" pitchFamily="34" charset="0"/>
                <a:ea typeface="Microsoft YaHei" panose="020B0503020204020204" pitchFamily="34" charset="-122"/>
              </a:defRPr>
            </a:lvl9pPr>
          </a:lstStyle>
          <a:p>
            <a:pPr marL="0" indent="0" algn="ctr" eaLnBrk="1" hangingPunct="1">
              <a:lnSpc>
                <a:spcPct val="100000"/>
              </a:lnSpc>
              <a:spcBef>
                <a:spcPts val="0"/>
              </a:spcBef>
              <a:buClrTx/>
              <a:buFontTx/>
              <a:buNone/>
            </a:pPr>
            <a:r>
              <a:rPr lang="fr-FR" altLang="fr-FR" sz="1950" b="1" u="sng" dirty="0">
                <a:solidFill>
                  <a:srgbClr val="0070C0"/>
                </a:solidFill>
                <a:latin typeface="Arial" panose="020B0604020202020204" pitchFamily="34" charset="0"/>
                <a:ea typeface="MS PGothic" panose="020B0600070205080204" pitchFamily="34" charset="-128"/>
              </a:rPr>
              <a:t>CIO de Ste Geneviève des bois</a:t>
            </a:r>
          </a:p>
          <a:p>
            <a:pPr algn="ctr" eaLnBrk="1" hangingPunct="1">
              <a:lnSpc>
                <a:spcPct val="80000"/>
              </a:lnSpc>
              <a:buClrTx/>
              <a:buFontTx/>
              <a:buNone/>
            </a:pPr>
            <a:r>
              <a:rPr lang="fr-FR" altLang="fr-FR" sz="1350" dirty="0">
                <a:solidFill>
                  <a:srgbClr val="0070C0"/>
                </a:solidFill>
                <a:latin typeface="Arial" panose="020B0604020202020204" pitchFamily="34" charset="0"/>
                <a:ea typeface="MS PGothic" panose="020B0600070205080204" pitchFamily="34" charset="-128"/>
              </a:rPr>
              <a:t>Rue de la </a:t>
            </a:r>
            <a:r>
              <a:rPr lang="fr-FR" altLang="fr-FR" sz="1350" dirty="0" err="1">
                <a:solidFill>
                  <a:srgbClr val="0070C0"/>
                </a:solidFill>
                <a:latin typeface="Arial" panose="020B0604020202020204" pitchFamily="34" charset="0"/>
                <a:ea typeface="MS PGothic" panose="020B0600070205080204" pitchFamily="34" charset="-128"/>
              </a:rPr>
              <a:t>Boële</a:t>
            </a:r>
            <a:endParaRPr lang="fr-FR" altLang="fr-FR" sz="1350" dirty="0">
              <a:solidFill>
                <a:srgbClr val="0070C0"/>
              </a:solidFill>
              <a:latin typeface="Arial" panose="020B0604020202020204" pitchFamily="34" charset="0"/>
              <a:ea typeface="MS PGothic" panose="020B0600070205080204" pitchFamily="34" charset="-128"/>
            </a:endParaRPr>
          </a:p>
          <a:p>
            <a:pPr algn="ctr" eaLnBrk="1" hangingPunct="1">
              <a:lnSpc>
                <a:spcPct val="80000"/>
              </a:lnSpc>
              <a:buClrTx/>
              <a:buFontTx/>
              <a:buNone/>
            </a:pPr>
            <a:r>
              <a:rPr lang="fr-FR" altLang="fr-FR" sz="1350" dirty="0">
                <a:solidFill>
                  <a:srgbClr val="0070C0"/>
                </a:solidFill>
                <a:latin typeface="Arial" panose="020B0604020202020204" pitchFamily="34" charset="0"/>
                <a:ea typeface="MS PGothic" panose="020B0600070205080204" pitchFamily="34" charset="-128"/>
              </a:rPr>
              <a:t>91700 Ste Geneviève des bois</a:t>
            </a:r>
          </a:p>
          <a:p>
            <a:pPr algn="ctr" eaLnBrk="1" hangingPunct="1">
              <a:lnSpc>
                <a:spcPct val="80000"/>
              </a:lnSpc>
              <a:buClrTx/>
              <a:buFontTx/>
              <a:buNone/>
            </a:pPr>
            <a:r>
              <a:rPr lang="fr-FR" altLang="fr-FR" sz="1350" dirty="0">
                <a:solidFill>
                  <a:srgbClr val="0070C0"/>
                </a:solidFill>
                <a:latin typeface="Arial" panose="020B0604020202020204" pitchFamily="34" charset="0"/>
                <a:ea typeface="MS PGothic" panose="020B0600070205080204" pitchFamily="34" charset="-128"/>
              </a:rPr>
              <a:t>Tél. : 01 69 51 78 14</a:t>
            </a:r>
          </a:p>
          <a:p>
            <a:pPr eaLnBrk="1" hangingPunct="1">
              <a:lnSpc>
                <a:spcPct val="80000"/>
              </a:lnSpc>
              <a:buClrTx/>
              <a:buFontTx/>
              <a:buNone/>
            </a:pPr>
            <a:endParaRPr lang="fr-FR" altLang="fr-FR" sz="1350" dirty="0">
              <a:solidFill>
                <a:srgbClr val="0070C0"/>
              </a:solidFill>
              <a:latin typeface="Arial" panose="020B0604020202020204" pitchFamily="34" charset="0"/>
              <a:ea typeface="MS PGothic" panose="020B0600070205080204" pitchFamily="34" charset="-128"/>
            </a:endParaRPr>
          </a:p>
        </p:txBody>
      </p:sp>
      <p:sp>
        <p:nvSpPr>
          <p:cNvPr id="6148" name="Text Box 5">
            <a:extLst>
              <a:ext uri="{FF2B5EF4-FFF2-40B4-BE49-F238E27FC236}">
                <a16:creationId xmlns:a16="http://schemas.microsoft.com/office/drawing/2014/main" xmlns="" id="{ECB02140-6B86-4F95-9D53-27F264E56789}"/>
              </a:ext>
            </a:extLst>
          </p:cNvPr>
          <p:cNvSpPr txBox="1">
            <a:spLocks noChangeArrowheads="1"/>
          </p:cNvSpPr>
          <p:nvPr/>
        </p:nvSpPr>
        <p:spPr bwMode="auto">
          <a:xfrm>
            <a:off x="4635103" y="1590672"/>
            <a:ext cx="3190875" cy="3217901"/>
          </a:xfrm>
          <a:prstGeom prst="rect">
            <a:avLst/>
          </a:prstGeom>
          <a:noFill/>
          <a:ln w="28440">
            <a:solidFill>
              <a:srgbClr val="F4B183"/>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67500" tIns="35100" rIns="67500" bIns="35100">
            <a:spAutoFit/>
          </a:bodyPr>
          <a:lstStyle>
            <a:lvl1pPr>
              <a:lnSpc>
                <a:spcPct val="90000"/>
              </a:lnSpc>
              <a:spcBef>
                <a:spcPts val="7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alibri" panose="020F0502020204030204" pitchFamily="34" charset="0"/>
                <a:ea typeface="Microsoft YaHei" panose="020B0503020204020204" pitchFamily="34" charset="-122"/>
              </a:defRPr>
            </a:lvl1pPr>
            <a:lvl2pPr>
              <a:lnSpc>
                <a:spcPct val="90000"/>
              </a:lnSpc>
              <a:spcBef>
                <a:spcPts val="3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lnSpc>
                <a:spcPct val="90000"/>
              </a:lnSpc>
              <a:spcBef>
                <a:spcPts val="3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Calibri" panose="020F0502020204030204" pitchFamily="34" charset="0"/>
                <a:ea typeface="Microsoft YaHei" panose="020B0503020204020204" pitchFamily="34" charset="-122"/>
              </a:defRPr>
            </a:lvl3pPr>
            <a:lvl4pPr>
              <a:lnSpc>
                <a:spcPct val="90000"/>
              </a:lnSpc>
              <a:spcBef>
                <a:spcPts val="3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panose="020F0502020204030204" pitchFamily="34" charset="0"/>
                <a:ea typeface="Microsoft YaHei" panose="020B0503020204020204" pitchFamily="34" charset="-122"/>
              </a:defRPr>
            </a:lvl4pPr>
            <a:lvl5pPr>
              <a:lnSpc>
                <a:spcPct val="90000"/>
              </a:lnSpc>
              <a:spcBef>
                <a:spcPts val="3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panose="020F0502020204030204" pitchFamily="34" charset="0"/>
                <a:ea typeface="Microsoft YaHei" panose="020B0503020204020204" pitchFamily="34" charset="-122"/>
              </a:defRPr>
            </a:lvl9pPr>
          </a:lstStyle>
          <a:p>
            <a:pPr algn="ctr" eaLnBrk="1" hangingPunct="1">
              <a:lnSpc>
                <a:spcPct val="100000"/>
              </a:lnSpc>
              <a:spcBef>
                <a:spcPct val="0"/>
              </a:spcBef>
              <a:buClrTx/>
              <a:buFontTx/>
              <a:buNone/>
            </a:pPr>
            <a:r>
              <a:rPr lang="fr-FR" altLang="fr-FR" sz="1950" b="1" u="sng" dirty="0">
                <a:solidFill>
                  <a:srgbClr val="0070C0"/>
                </a:solidFill>
                <a:latin typeface="Arial" panose="020B0604020202020204" pitchFamily="34" charset="0"/>
                <a:ea typeface="MS PGothic" panose="020B0600070205080204" pitchFamily="34" charset="-128"/>
              </a:rPr>
              <a:t>Permanences au lycée</a:t>
            </a:r>
          </a:p>
          <a:p>
            <a:pPr eaLnBrk="1" hangingPunct="1">
              <a:lnSpc>
                <a:spcPct val="100000"/>
              </a:lnSpc>
              <a:spcBef>
                <a:spcPct val="0"/>
              </a:spcBef>
              <a:buClrTx/>
              <a:buFontTx/>
              <a:buNone/>
            </a:pPr>
            <a:endParaRPr lang="fr-FR" altLang="fr-FR" sz="1400" b="1" u="sng" dirty="0">
              <a:solidFill>
                <a:srgbClr val="0070C0"/>
              </a:solidFill>
              <a:latin typeface="Arial" panose="020B0604020202020204" pitchFamily="34" charset="0"/>
              <a:ea typeface="MS PGothic" panose="020B0600070205080204" pitchFamily="34" charset="-128"/>
            </a:endParaRPr>
          </a:p>
          <a:p>
            <a:pPr eaLnBrk="1" hangingPunct="1">
              <a:lnSpc>
                <a:spcPct val="100000"/>
              </a:lnSpc>
              <a:spcBef>
                <a:spcPct val="0"/>
              </a:spcBef>
              <a:buClrTx/>
              <a:buFontTx/>
              <a:buNone/>
            </a:pPr>
            <a:endParaRPr lang="fr-FR" altLang="fr-FR" sz="1400" b="1" dirty="0">
              <a:solidFill>
                <a:srgbClr val="0070C0"/>
              </a:solidFill>
              <a:latin typeface="Arial" panose="020B0604020202020204" pitchFamily="34" charset="0"/>
              <a:ea typeface="MS PGothic" panose="020B0600070205080204" pitchFamily="34" charset="-128"/>
            </a:endParaRPr>
          </a:p>
          <a:p>
            <a:pPr eaLnBrk="1" hangingPunct="1">
              <a:lnSpc>
                <a:spcPct val="100000"/>
              </a:lnSpc>
              <a:spcBef>
                <a:spcPct val="0"/>
              </a:spcBef>
              <a:buClrTx/>
              <a:buFontTx/>
              <a:buNone/>
            </a:pPr>
            <a:r>
              <a:rPr lang="fr-FR" altLang="fr-FR" sz="1800" b="1" dirty="0">
                <a:solidFill>
                  <a:srgbClr val="0070C0"/>
                </a:solidFill>
                <a:latin typeface="Arial" panose="020B0604020202020204" pitchFamily="34" charset="0"/>
                <a:ea typeface="MS PGothic" panose="020B0600070205080204" pitchFamily="34" charset="-128"/>
              </a:rPr>
              <a:t>Lundi matin </a:t>
            </a:r>
          </a:p>
          <a:p>
            <a:pPr eaLnBrk="1" hangingPunct="1">
              <a:lnSpc>
                <a:spcPct val="100000"/>
              </a:lnSpc>
              <a:spcBef>
                <a:spcPct val="0"/>
              </a:spcBef>
              <a:buClrTx/>
              <a:buFontTx/>
              <a:buNone/>
            </a:pPr>
            <a:endParaRPr lang="fr-FR" altLang="fr-FR" sz="1600" b="1" dirty="0">
              <a:solidFill>
                <a:srgbClr val="0070C0"/>
              </a:solidFill>
              <a:latin typeface="Arial" panose="020B0604020202020204" pitchFamily="34" charset="0"/>
              <a:ea typeface="MS PGothic" panose="020B0600070205080204" pitchFamily="34" charset="-128"/>
            </a:endParaRPr>
          </a:p>
          <a:p>
            <a:pPr eaLnBrk="1" hangingPunct="1">
              <a:lnSpc>
                <a:spcPct val="100000"/>
              </a:lnSpc>
              <a:spcBef>
                <a:spcPct val="0"/>
              </a:spcBef>
              <a:buClrTx/>
              <a:buFontTx/>
              <a:buNone/>
            </a:pPr>
            <a:r>
              <a:rPr lang="fr-FR" altLang="fr-FR" sz="1800" b="1" dirty="0">
                <a:solidFill>
                  <a:srgbClr val="0070C0"/>
                </a:solidFill>
                <a:latin typeface="Arial" panose="020B0604020202020204" pitchFamily="34" charset="0"/>
                <a:ea typeface="MS PGothic" panose="020B0600070205080204" pitchFamily="34" charset="-128"/>
              </a:rPr>
              <a:t>Lundi après-midi</a:t>
            </a:r>
          </a:p>
          <a:p>
            <a:pPr eaLnBrk="1" hangingPunct="1">
              <a:lnSpc>
                <a:spcPct val="100000"/>
              </a:lnSpc>
              <a:spcBef>
                <a:spcPct val="0"/>
              </a:spcBef>
              <a:buClrTx/>
              <a:buFontTx/>
              <a:buNone/>
            </a:pPr>
            <a:endParaRPr lang="fr-FR" altLang="fr-FR" sz="1600" b="1" dirty="0">
              <a:solidFill>
                <a:srgbClr val="0070C0"/>
              </a:solidFill>
              <a:latin typeface="Arial" panose="020B0604020202020204" pitchFamily="34" charset="0"/>
              <a:ea typeface="MS PGothic" panose="020B0600070205080204" pitchFamily="34" charset="-128"/>
            </a:endParaRPr>
          </a:p>
          <a:p>
            <a:pPr eaLnBrk="1" hangingPunct="1">
              <a:lnSpc>
                <a:spcPct val="100000"/>
              </a:lnSpc>
              <a:spcBef>
                <a:spcPct val="0"/>
              </a:spcBef>
              <a:buClrTx/>
              <a:buFontTx/>
              <a:buNone/>
            </a:pPr>
            <a:r>
              <a:rPr lang="fr-FR" altLang="fr-FR" sz="1800" b="1" dirty="0">
                <a:solidFill>
                  <a:srgbClr val="0070C0"/>
                </a:solidFill>
                <a:latin typeface="Arial" panose="020B0604020202020204" pitchFamily="34" charset="0"/>
                <a:ea typeface="MS PGothic" panose="020B0600070205080204" pitchFamily="34" charset="-128"/>
              </a:rPr>
              <a:t>Mercredi matin</a:t>
            </a:r>
          </a:p>
          <a:p>
            <a:pPr eaLnBrk="1" hangingPunct="1">
              <a:lnSpc>
                <a:spcPct val="100000"/>
              </a:lnSpc>
              <a:spcBef>
                <a:spcPct val="0"/>
              </a:spcBef>
              <a:buClrTx/>
              <a:buFontTx/>
              <a:buNone/>
            </a:pPr>
            <a:endParaRPr lang="fr-FR" altLang="fr-FR" sz="1400" b="1" dirty="0">
              <a:solidFill>
                <a:srgbClr val="0070C0"/>
              </a:solidFill>
              <a:latin typeface="Arial" panose="020B0604020202020204" pitchFamily="34" charset="0"/>
              <a:ea typeface="MS PGothic" panose="020B0600070205080204" pitchFamily="34" charset="-128"/>
            </a:endParaRPr>
          </a:p>
          <a:p>
            <a:pPr algn="ctr" eaLnBrk="1" hangingPunct="1">
              <a:lnSpc>
                <a:spcPct val="100000"/>
              </a:lnSpc>
              <a:spcBef>
                <a:spcPct val="0"/>
              </a:spcBef>
              <a:buClrTx/>
              <a:buFontTx/>
              <a:buNone/>
            </a:pPr>
            <a:endParaRPr lang="fr-FR" altLang="fr-FR" sz="1400" b="1" dirty="0">
              <a:solidFill>
                <a:srgbClr val="FF0000"/>
              </a:solidFill>
              <a:latin typeface="Arial" panose="020B0604020202020204" pitchFamily="34" charset="0"/>
              <a:ea typeface="MS PGothic" panose="020B0600070205080204" pitchFamily="34" charset="-128"/>
            </a:endParaRPr>
          </a:p>
          <a:p>
            <a:pPr algn="ctr" eaLnBrk="1" hangingPunct="1">
              <a:lnSpc>
                <a:spcPct val="100000"/>
              </a:lnSpc>
              <a:spcBef>
                <a:spcPct val="0"/>
              </a:spcBef>
              <a:buClrTx/>
              <a:buFontTx/>
              <a:buNone/>
            </a:pPr>
            <a:r>
              <a:rPr lang="fr-FR" altLang="fr-FR" sz="1350" b="1" dirty="0">
                <a:solidFill>
                  <a:srgbClr val="FF0000"/>
                </a:solidFill>
                <a:latin typeface="Arial" panose="020B0604020202020204" pitchFamily="34" charset="0"/>
                <a:ea typeface="MS PGothic" panose="020B0600070205080204" pitchFamily="34" charset="-128"/>
              </a:rPr>
              <a:t>Prendre RDV auprès de la vie scolaire</a:t>
            </a:r>
          </a:p>
          <a:p>
            <a:pPr algn="ctr" eaLnBrk="1" hangingPunct="1">
              <a:lnSpc>
                <a:spcPct val="100000"/>
              </a:lnSpc>
              <a:spcBef>
                <a:spcPct val="0"/>
              </a:spcBef>
              <a:buClrTx/>
              <a:buFontTx/>
              <a:buNone/>
            </a:pPr>
            <a:endParaRPr lang="fr-FR" altLang="fr-FR" sz="1500" b="1" dirty="0">
              <a:solidFill>
                <a:srgbClr val="FF0000"/>
              </a:solidFill>
              <a:latin typeface="Arial" panose="020B0604020202020204" pitchFamily="34" charset="0"/>
              <a:ea typeface="MS PGothic" panose="020B0600070205080204" pitchFamily="34" charset="-128"/>
            </a:endParaRPr>
          </a:p>
        </p:txBody>
      </p:sp>
      <p:sp>
        <p:nvSpPr>
          <p:cNvPr id="6149" name="Rectangle 6">
            <a:extLst>
              <a:ext uri="{FF2B5EF4-FFF2-40B4-BE49-F238E27FC236}">
                <a16:creationId xmlns:a16="http://schemas.microsoft.com/office/drawing/2014/main" xmlns="" id="{CC0FA7A0-71E8-4305-9E3F-8534ECE01110}"/>
              </a:ext>
            </a:extLst>
          </p:cNvPr>
          <p:cNvSpPr>
            <a:spLocks noChangeArrowheads="1"/>
          </p:cNvSpPr>
          <p:nvPr/>
        </p:nvSpPr>
        <p:spPr bwMode="auto">
          <a:xfrm>
            <a:off x="2920603" y="1193151"/>
            <a:ext cx="3429000" cy="34788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67500" tIns="35100" rIns="67500" bIns="35100">
            <a:spAutoFit/>
          </a:bodyPr>
          <a:lstStyle>
            <a:lvl1pPr>
              <a:lnSpc>
                <a:spcPct val="90000"/>
              </a:lnSpc>
              <a:spcBef>
                <a:spcPts val="7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alibri" panose="020F0502020204030204" pitchFamily="34" charset="0"/>
                <a:ea typeface="Microsoft YaHei" panose="020B0503020204020204" pitchFamily="34" charset="-122"/>
              </a:defRPr>
            </a:lvl1pPr>
            <a:lvl2pPr>
              <a:lnSpc>
                <a:spcPct val="90000"/>
              </a:lnSpc>
              <a:spcBef>
                <a:spcPts val="3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lnSpc>
                <a:spcPct val="90000"/>
              </a:lnSpc>
              <a:spcBef>
                <a:spcPts val="3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Calibri" panose="020F0502020204030204" pitchFamily="34" charset="0"/>
                <a:ea typeface="Microsoft YaHei" panose="020B0503020204020204" pitchFamily="34" charset="-122"/>
              </a:defRPr>
            </a:lvl3pPr>
            <a:lvl4pPr>
              <a:lnSpc>
                <a:spcPct val="90000"/>
              </a:lnSpc>
              <a:spcBef>
                <a:spcPts val="3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panose="020F0502020204030204" pitchFamily="34" charset="0"/>
                <a:ea typeface="Microsoft YaHei" panose="020B0503020204020204" pitchFamily="34" charset="-122"/>
              </a:defRPr>
            </a:lvl4pPr>
            <a:lvl5pPr>
              <a:lnSpc>
                <a:spcPct val="90000"/>
              </a:lnSpc>
              <a:spcBef>
                <a:spcPts val="3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panose="020F0502020204030204" pitchFamily="34" charset="0"/>
                <a:ea typeface="Microsoft YaHei" panose="020B0503020204020204" pitchFamily="34" charset="-122"/>
              </a:defRPr>
            </a:lvl9pPr>
          </a:lstStyle>
          <a:p>
            <a:pPr algn="ctr" eaLnBrk="1" hangingPunct="1">
              <a:lnSpc>
                <a:spcPct val="100000"/>
              </a:lnSpc>
              <a:spcBef>
                <a:spcPct val="0"/>
              </a:spcBef>
              <a:buClrTx/>
              <a:buFontTx/>
              <a:buNone/>
            </a:pPr>
            <a:r>
              <a:rPr lang="fr-FR" altLang="fr-FR" sz="1800" b="1" dirty="0">
                <a:solidFill>
                  <a:srgbClr val="0070C0"/>
                </a:solidFill>
                <a:latin typeface="Calibri Light" panose="020F0302020204030204" pitchFamily="34" charset="0"/>
                <a:ea typeface="MS PGothic" panose="020B0600070205080204" pitchFamily="34" charset="-128"/>
              </a:rPr>
              <a:t>Mme DOUHERET-  Mme RESPAUD</a:t>
            </a:r>
          </a:p>
        </p:txBody>
      </p:sp>
      <p:sp>
        <p:nvSpPr>
          <p:cNvPr id="6150" name="Text Box 7">
            <a:extLst>
              <a:ext uri="{FF2B5EF4-FFF2-40B4-BE49-F238E27FC236}">
                <a16:creationId xmlns:a16="http://schemas.microsoft.com/office/drawing/2014/main" xmlns="" id="{BED1F48C-C03F-4BFB-8FC3-80465CE333C7}"/>
              </a:ext>
            </a:extLst>
          </p:cNvPr>
          <p:cNvSpPr txBox="1">
            <a:spLocks noChangeArrowheads="1"/>
          </p:cNvSpPr>
          <p:nvPr/>
        </p:nvSpPr>
        <p:spPr bwMode="auto">
          <a:xfrm>
            <a:off x="1544836" y="3103415"/>
            <a:ext cx="2724150" cy="87879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67500" tIns="35100" rIns="67500" bIns="35100">
            <a:spAutoFit/>
          </a:bodyPr>
          <a:lstStyle>
            <a:lvl1pPr>
              <a:lnSpc>
                <a:spcPct val="90000"/>
              </a:lnSpc>
              <a:spcBef>
                <a:spcPts val="7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alibri" panose="020F0502020204030204" pitchFamily="34" charset="0"/>
                <a:ea typeface="Microsoft YaHei" panose="020B0503020204020204" pitchFamily="34" charset="-122"/>
              </a:defRPr>
            </a:lvl1pPr>
            <a:lvl2pPr>
              <a:lnSpc>
                <a:spcPct val="90000"/>
              </a:lnSpc>
              <a:spcBef>
                <a:spcPts val="3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lnSpc>
                <a:spcPct val="90000"/>
              </a:lnSpc>
              <a:spcBef>
                <a:spcPts val="3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Calibri" panose="020F0502020204030204" pitchFamily="34" charset="0"/>
                <a:ea typeface="Microsoft YaHei" panose="020B0503020204020204" pitchFamily="34" charset="-122"/>
              </a:defRPr>
            </a:lvl3pPr>
            <a:lvl4pPr>
              <a:lnSpc>
                <a:spcPct val="90000"/>
              </a:lnSpc>
              <a:spcBef>
                <a:spcPts val="3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panose="020F0502020204030204" pitchFamily="34" charset="0"/>
                <a:ea typeface="Microsoft YaHei" panose="020B0503020204020204" pitchFamily="34" charset="-122"/>
              </a:defRPr>
            </a:lvl4pPr>
            <a:lvl5pPr>
              <a:lnSpc>
                <a:spcPct val="90000"/>
              </a:lnSpc>
              <a:spcBef>
                <a:spcPts val="3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Bef>
                <a:spcPct val="0"/>
              </a:spcBef>
              <a:buClrTx/>
              <a:buFontTx/>
              <a:buNone/>
            </a:pPr>
            <a:r>
              <a:rPr lang="fr-FR" altLang="fr-FR" sz="1050" b="1" dirty="0">
                <a:solidFill>
                  <a:srgbClr val="0070C0"/>
                </a:solidFill>
                <a:latin typeface="Arial" panose="020B0604020202020204" pitchFamily="34" charset="0"/>
                <a:ea typeface="MS PGothic" panose="020B0600070205080204" pitchFamily="34" charset="-128"/>
              </a:rPr>
              <a:t>Du lundi au vendredi </a:t>
            </a:r>
          </a:p>
          <a:p>
            <a:pPr eaLnBrk="1" hangingPunct="1">
              <a:lnSpc>
                <a:spcPct val="100000"/>
              </a:lnSpc>
              <a:spcBef>
                <a:spcPct val="0"/>
              </a:spcBef>
              <a:buClrTx/>
              <a:buFontTx/>
              <a:buNone/>
            </a:pPr>
            <a:r>
              <a:rPr lang="fr-FR" altLang="fr-FR" sz="1050" dirty="0">
                <a:solidFill>
                  <a:srgbClr val="0070C0"/>
                </a:solidFill>
                <a:latin typeface="Arial" panose="020B0604020202020204" pitchFamily="34" charset="0"/>
                <a:ea typeface="MS PGothic" panose="020B0600070205080204" pitchFamily="34" charset="-128"/>
              </a:rPr>
              <a:t>de 9h00 à 12h30 et de 13h30 à 17h00</a:t>
            </a:r>
          </a:p>
          <a:p>
            <a:pPr eaLnBrk="1" hangingPunct="1">
              <a:lnSpc>
                <a:spcPct val="100000"/>
              </a:lnSpc>
              <a:spcBef>
                <a:spcPct val="0"/>
              </a:spcBef>
              <a:buClrTx/>
              <a:buFontTx/>
              <a:buNone/>
            </a:pPr>
            <a:endParaRPr lang="fr-FR" altLang="fr-FR" sz="1050" b="1" dirty="0">
              <a:solidFill>
                <a:srgbClr val="0070C0"/>
              </a:solidFill>
              <a:latin typeface="Arial" panose="020B0604020202020204" pitchFamily="34" charset="0"/>
              <a:ea typeface="MS PGothic" panose="020B0600070205080204" pitchFamily="34" charset="-128"/>
            </a:endParaRPr>
          </a:p>
          <a:p>
            <a:pPr eaLnBrk="1" hangingPunct="1">
              <a:lnSpc>
                <a:spcPct val="100000"/>
              </a:lnSpc>
              <a:spcBef>
                <a:spcPct val="0"/>
              </a:spcBef>
              <a:buClrTx/>
              <a:buFontTx/>
              <a:buNone/>
            </a:pPr>
            <a:r>
              <a:rPr lang="fr-FR" altLang="fr-FR" sz="1050" b="1" dirty="0">
                <a:solidFill>
                  <a:srgbClr val="0070C0"/>
                </a:solidFill>
                <a:latin typeface="Arial" panose="020B0604020202020204" pitchFamily="34" charset="0"/>
                <a:ea typeface="MS PGothic" panose="020B0600070205080204" pitchFamily="34" charset="-128"/>
              </a:rPr>
              <a:t>Samedi matin </a:t>
            </a:r>
            <a:r>
              <a:rPr lang="fr-FR" altLang="fr-FR" sz="1050" dirty="0">
                <a:solidFill>
                  <a:srgbClr val="0070C0"/>
                </a:solidFill>
                <a:latin typeface="Arial" panose="020B0604020202020204" pitchFamily="34" charset="0"/>
                <a:ea typeface="MS PGothic" panose="020B0600070205080204" pitchFamily="34" charset="-128"/>
              </a:rPr>
              <a:t>de 9h00 à 12h00 </a:t>
            </a:r>
          </a:p>
          <a:p>
            <a:pPr algn="ctr" eaLnBrk="1" hangingPunct="1">
              <a:lnSpc>
                <a:spcPct val="100000"/>
              </a:lnSpc>
              <a:spcBef>
                <a:spcPct val="0"/>
              </a:spcBef>
              <a:buClrTx/>
              <a:buFontTx/>
              <a:buNone/>
            </a:pPr>
            <a:r>
              <a:rPr lang="fr-FR" altLang="fr-FR" sz="1050" b="1" dirty="0">
                <a:solidFill>
                  <a:srgbClr val="FF0000"/>
                </a:solidFill>
                <a:latin typeface="Arial" panose="020B0604020202020204" pitchFamily="34" charset="0"/>
                <a:ea typeface="MS PGothic" panose="020B0600070205080204" pitchFamily="34" charset="-128"/>
              </a:rPr>
              <a:t>(</a:t>
            </a:r>
            <a:r>
              <a:rPr lang="fr-FR" altLang="fr-FR" sz="1050" b="1" u="sng" dirty="0">
                <a:solidFill>
                  <a:srgbClr val="FF0000"/>
                </a:solidFill>
                <a:latin typeface="Arial" panose="020B0604020202020204" pitchFamily="34" charset="0"/>
                <a:ea typeface="MS PGothic" panose="020B0600070205080204" pitchFamily="34" charset="-128"/>
              </a:rPr>
              <a:t>sur rdv uniquement</a:t>
            </a:r>
            <a:r>
              <a:rPr lang="fr-FR" altLang="fr-FR" sz="1050" b="1" i="1" dirty="0">
                <a:solidFill>
                  <a:srgbClr val="FF0000"/>
                </a:solidFill>
                <a:latin typeface="Arial" panose="020B0604020202020204" pitchFamily="34" charset="0"/>
                <a:ea typeface="MS PGothic" panose="020B0600070205080204" pitchFamily="34" charset="-128"/>
              </a:rPr>
              <a:t>)</a:t>
            </a:r>
          </a:p>
        </p:txBody>
      </p:sp>
      <p:sp>
        <p:nvSpPr>
          <p:cNvPr id="6151" name="Text Box 8">
            <a:extLst>
              <a:ext uri="{FF2B5EF4-FFF2-40B4-BE49-F238E27FC236}">
                <a16:creationId xmlns:a16="http://schemas.microsoft.com/office/drawing/2014/main" xmlns="" id="{3D81EA25-7212-4DB5-A4BE-573CFBF64752}"/>
              </a:ext>
            </a:extLst>
          </p:cNvPr>
          <p:cNvSpPr txBox="1">
            <a:spLocks noChangeArrowheads="1"/>
          </p:cNvSpPr>
          <p:nvPr/>
        </p:nvSpPr>
        <p:spPr bwMode="auto">
          <a:xfrm>
            <a:off x="1462087" y="4110146"/>
            <a:ext cx="2917031" cy="72337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67500" tIns="35100" rIns="67500" bIns="35100">
            <a:spAutoFit/>
          </a:bodyPr>
          <a:lstStyle>
            <a:lvl1pPr>
              <a:lnSpc>
                <a:spcPct val="90000"/>
              </a:lnSpc>
              <a:spcBef>
                <a:spcPts val="7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Calibri" panose="020F0502020204030204" pitchFamily="34" charset="0"/>
                <a:ea typeface="Microsoft YaHei" panose="020B0503020204020204" pitchFamily="34" charset="-122"/>
              </a:defRPr>
            </a:lvl1pPr>
            <a:lvl2pPr>
              <a:lnSpc>
                <a:spcPct val="90000"/>
              </a:lnSpc>
              <a:spcBef>
                <a:spcPts val="3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lnSpc>
                <a:spcPct val="90000"/>
              </a:lnSpc>
              <a:spcBef>
                <a:spcPts val="3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Calibri" panose="020F0502020204030204" pitchFamily="34" charset="0"/>
                <a:ea typeface="Microsoft YaHei" panose="020B0503020204020204" pitchFamily="34" charset="-122"/>
              </a:defRPr>
            </a:lvl3pPr>
            <a:lvl4pPr>
              <a:lnSpc>
                <a:spcPct val="90000"/>
              </a:lnSpc>
              <a:spcBef>
                <a:spcPts val="3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panose="020F0502020204030204" pitchFamily="34" charset="0"/>
                <a:ea typeface="Microsoft YaHei" panose="020B0503020204020204" pitchFamily="34" charset="-122"/>
              </a:defRPr>
            </a:lvl4pPr>
            <a:lvl5pPr>
              <a:lnSpc>
                <a:spcPct val="90000"/>
              </a:lnSpc>
              <a:spcBef>
                <a:spcPts val="3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0000"/>
              </a:lnSpc>
              <a:spcBef>
                <a:spcPts val="375"/>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panose="020F0502020204030204" pitchFamily="34" charset="0"/>
                <a:ea typeface="Microsoft YaHei" panose="020B0503020204020204" pitchFamily="34" charset="-122"/>
              </a:defRPr>
            </a:lvl9pPr>
          </a:lstStyle>
          <a:p>
            <a:pPr algn="ctr" eaLnBrk="1" hangingPunct="1">
              <a:lnSpc>
                <a:spcPct val="100000"/>
              </a:lnSpc>
              <a:spcBef>
                <a:spcPct val="0"/>
              </a:spcBef>
              <a:buClrTx/>
              <a:buFontTx/>
              <a:buNone/>
            </a:pPr>
            <a:r>
              <a:rPr lang="fr-FR" altLang="fr-FR" sz="1050" b="1" dirty="0">
                <a:solidFill>
                  <a:srgbClr val="0070C0"/>
                </a:solidFill>
                <a:latin typeface="Arial" panose="020B0604020202020204" pitchFamily="34" charset="0"/>
                <a:ea typeface="MS PGothic" panose="020B0600070205080204" pitchFamily="34" charset="-128"/>
              </a:rPr>
              <a:t>Vacances scolaires  :  </a:t>
            </a:r>
          </a:p>
          <a:p>
            <a:pPr algn="ctr" eaLnBrk="1" hangingPunct="1">
              <a:lnSpc>
                <a:spcPct val="100000"/>
              </a:lnSpc>
              <a:spcBef>
                <a:spcPct val="0"/>
              </a:spcBef>
              <a:buClrTx/>
              <a:buFontTx/>
              <a:buNone/>
            </a:pPr>
            <a:r>
              <a:rPr lang="fr-FR" altLang="fr-FR" sz="1050" dirty="0">
                <a:solidFill>
                  <a:srgbClr val="0070C0"/>
                </a:solidFill>
                <a:latin typeface="Arial" panose="020B0604020202020204" pitchFamily="34" charset="0"/>
                <a:ea typeface="MS PGothic" panose="020B0600070205080204" pitchFamily="34" charset="-128"/>
              </a:rPr>
              <a:t>CIO ouvert du lundi au vendredi </a:t>
            </a:r>
          </a:p>
          <a:p>
            <a:pPr algn="ctr" eaLnBrk="1" hangingPunct="1">
              <a:lnSpc>
                <a:spcPct val="100000"/>
              </a:lnSpc>
              <a:spcBef>
                <a:spcPct val="0"/>
              </a:spcBef>
              <a:buClrTx/>
              <a:buFontTx/>
              <a:buNone/>
            </a:pPr>
            <a:r>
              <a:rPr lang="fr-FR" altLang="fr-FR" sz="1050" dirty="0">
                <a:solidFill>
                  <a:srgbClr val="0070C0"/>
                </a:solidFill>
                <a:latin typeface="Arial" panose="020B0604020202020204" pitchFamily="34" charset="0"/>
                <a:ea typeface="MS PGothic" panose="020B0600070205080204" pitchFamily="34" charset="-128"/>
              </a:rPr>
              <a:t>de 9h00-12h30 et de 13h30-17h00</a:t>
            </a:r>
          </a:p>
          <a:p>
            <a:pPr>
              <a:lnSpc>
                <a:spcPct val="80000"/>
              </a:lnSpc>
              <a:spcBef>
                <a:spcPts val="263"/>
              </a:spcBef>
              <a:buClrTx/>
            </a:pPr>
            <a:r>
              <a:rPr lang="fr-FR" altLang="fr-FR" sz="1050" b="1" dirty="0">
                <a:solidFill>
                  <a:srgbClr val="FF0000"/>
                </a:solidFill>
                <a:latin typeface="Arial" panose="020B0604020202020204" pitchFamily="34" charset="0"/>
                <a:ea typeface="MS PGothic" panose="020B0600070205080204" pitchFamily="34" charset="-128"/>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Les ressources pour préparer son projet d’orientation </a:t>
            </a:r>
            <a:br>
              <a:rPr lang="fr-FR" sz="2400"/>
            </a:br>
            <a:endParaRPr lang="fr-FR" sz="2400"/>
          </a:p>
        </p:txBody>
      </p:sp>
      <p:sp>
        <p:nvSpPr>
          <p:cNvPr id="7" name="Espace réservé de la date 6"/>
          <p:cNvSpPr>
            <a:spLocks noGrp="1"/>
          </p:cNvSpPr>
          <p:nvPr>
            <p:ph type="dt" sz="half" idx="10"/>
          </p:nvPr>
        </p:nvSpPr>
        <p:spPr/>
        <p:txBody>
          <a:bodyPr/>
          <a:lstStyle/>
          <a:p>
            <a:pPr algn="r"/>
            <a:fld id="{53FD6E63-BDCC-4957-B479-7710D371F483}" type="datetime1">
              <a:rPr lang="fr-FR" cap="all" smtClean="0"/>
              <a:pPr algn="r"/>
              <a:t>01/02/2021</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5</a:t>
            </a:fld>
            <a:endParaRPr lang="fr-FR"/>
          </a:p>
        </p:txBody>
      </p:sp>
      <p:pic>
        <p:nvPicPr>
          <p:cNvPr id="11" name="Image 10"/>
          <p:cNvPicPr>
            <a:picLocks noChangeAspect="1"/>
          </p:cNvPicPr>
          <p:nvPr/>
        </p:nvPicPr>
        <p:blipFill>
          <a:blip r:embed="rId3"/>
          <a:stretch>
            <a:fillRect/>
          </a:stretch>
        </p:blipFill>
        <p:spPr>
          <a:xfrm>
            <a:off x="251520" y="1563639"/>
            <a:ext cx="4022454" cy="1950101"/>
          </a:xfrm>
          <a:prstGeom prst="rect">
            <a:avLst/>
          </a:prstGeom>
        </p:spPr>
      </p:pic>
      <p:pic>
        <p:nvPicPr>
          <p:cNvPr id="13" name="Image 12"/>
          <p:cNvPicPr>
            <a:picLocks noChangeAspect="1"/>
          </p:cNvPicPr>
          <p:nvPr/>
        </p:nvPicPr>
        <p:blipFill>
          <a:blip r:embed="rId4"/>
          <a:stretch>
            <a:fillRect/>
          </a:stretch>
        </p:blipFill>
        <p:spPr>
          <a:xfrm>
            <a:off x="4679545" y="1635647"/>
            <a:ext cx="4104454" cy="1821771"/>
          </a:xfrm>
          <a:prstGeom prst="rect">
            <a:avLst/>
          </a:prstGeom>
        </p:spPr>
      </p:pic>
      <p:sp>
        <p:nvSpPr>
          <p:cNvPr id="14" name="ZoneTexte 13"/>
          <p:cNvSpPr txBox="1"/>
          <p:nvPr/>
        </p:nvSpPr>
        <p:spPr>
          <a:xfrm>
            <a:off x="251520" y="3890793"/>
            <a:ext cx="4022454" cy="923330"/>
          </a:xfrm>
          <a:prstGeom prst="rect">
            <a:avLst/>
          </a:prstGeom>
          <a:noFill/>
        </p:spPr>
        <p:txBody>
          <a:bodyPr wrap="square" rtlCol="0">
            <a:spAutoFit/>
          </a:bodyPr>
          <a:lstStyle/>
          <a:p>
            <a:r>
              <a:rPr lang="fr-FR" b="1" dirty="0">
                <a:solidFill>
                  <a:srgbClr val="F28E65"/>
                </a:solidFill>
              </a:rPr>
              <a:t>terminales2020-2021.fr </a:t>
            </a:r>
            <a:r>
              <a:rPr lang="fr-FR" dirty="0">
                <a:solidFill>
                  <a:srgbClr val="0C5076"/>
                </a:solidFill>
              </a:rPr>
              <a:t>: infos sur les filières, les formations, les métiers… </a:t>
            </a:r>
          </a:p>
        </p:txBody>
      </p:sp>
      <p:sp>
        <p:nvSpPr>
          <p:cNvPr id="15" name="ZoneTexte 14"/>
          <p:cNvSpPr txBox="1"/>
          <p:nvPr/>
        </p:nvSpPr>
        <p:spPr>
          <a:xfrm flipH="1">
            <a:off x="4688378" y="3890794"/>
            <a:ext cx="4086791" cy="646331"/>
          </a:xfrm>
          <a:prstGeom prst="rect">
            <a:avLst/>
          </a:prstGeom>
          <a:noFill/>
        </p:spPr>
        <p:txBody>
          <a:bodyPr wrap="square" rtlCol="0">
            <a:spAutoFit/>
          </a:bodyPr>
          <a:lstStyle/>
          <a:p>
            <a:r>
              <a:rPr lang="fr-FR" b="1" dirty="0">
                <a:solidFill>
                  <a:srgbClr val="F28E65"/>
                </a:solidFill>
              </a:rPr>
              <a:t>parcoursup.fr </a:t>
            </a:r>
            <a:r>
              <a:rPr lang="fr-FR" dirty="0">
                <a:solidFill>
                  <a:srgbClr val="0C5076"/>
                </a:solidFill>
              </a:rPr>
              <a:t>: plus de 17 000 fiches de formations détaillées</a:t>
            </a:r>
          </a:p>
        </p:txBody>
      </p:sp>
    </p:spTree>
    <p:extLst>
      <p:ext uri="{BB962C8B-B14F-4D97-AF65-F5344CB8AC3E}">
        <p14:creationId xmlns:p14="http://schemas.microsoft.com/office/powerpoint/2010/main" xmlns="" val="1479862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Les formations accessibles sur Parcoursup</a:t>
            </a:r>
          </a:p>
        </p:txBody>
      </p:sp>
      <p:sp>
        <p:nvSpPr>
          <p:cNvPr id="3" name="Espace réservé du contenu 2"/>
          <p:cNvSpPr>
            <a:spLocks noGrp="1"/>
          </p:cNvSpPr>
          <p:nvPr>
            <p:ph sz="quarter" idx="14"/>
          </p:nvPr>
        </p:nvSpPr>
        <p:spPr>
          <a:xfrm>
            <a:off x="308930" y="1347615"/>
            <a:ext cx="8583550" cy="3600400"/>
          </a:xfrm>
        </p:spPr>
        <p:txBody>
          <a:bodyPr/>
          <a:lstStyle/>
          <a:p>
            <a:r>
              <a:rPr lang="fr-FR" sz="1600" b="1" dirty="0">
                <a:solidFill>
                  <a:srgbClr val="F28E65"/>
                </a:solidFill>
              </a:rPr>
              <a:t>Plus de 17 000 formations dispensant des diplômes reconnus par l’Etat, y compris des formations en apprentissage, sont disponibles via le moteur de recherche de formation :</a:t>
            </a:r>
          </a:p>
          <a:p>
            <a:endParaRPr lang="fr-FR" sz="800" b="1" dirty="0">
              <a:solidFill>
                <a:srgbClr val="F28E65"/>
              </a:solidFill>
            </a:endParaRPr>
          </a:p>
          <a:p>
            <a:pPr marL="171450" indent="-171450">
              <a:buFont typeface="Arial" panose="020B0604020202020204" pitchFamily="34" charset="0"/>
              <a:buChar char="•"/>
            </a:pPr>
            <a:r>
              <a:rPr lang="fr-FR" sz="1600" b="1" dirty="0">
                <a:solidFill>
                  <a:srgbClr val="F28E65"/>
                </a:solidFill>
              </a:rPr>
              <a:t>Des formations non sélectives </a:t>
            </a:r>
            <a:r>
              <a:rPr lang="fr-FR" sz="1600" dirty="0"/>
              <a:t>: les différentes licences et les parcours d’accès aux études de santé (PASS)</a:t>
            </a:r>
          </a:p>
          <a:p>
            <a:pPr>
              <a:spcAft>
                <a:spcPts val="0"/>
              </a:spcAft>
            </a:pPr>
            <a:endParaRPr lang="fr-FR" sz="800" dirty="0"/>
          </a:p>
          <a:p>
            <a:pPr marL="171450" indent="-171450">
              <a:buFont typeface="Arial" panose="020B0604020202020204" pitchFamily="34" charset="0"/>
              <a:buChar char="•"/>
            </a:pPr>
            <a:r>
              <a:rPr lang="fr-FR" sz="1600" b="1" dirty="0">
                <a:solidFill>
                  <a:srgbClr val="F28E65"/>
                </a:solidFill>
              </a:rPr>
              <a:t>Des formations sélectives </a:t>
            </a:r>
            <a:r>
              <a:rPr lang="fr-FR" sz="1600" b="1" dirty="0"/>
              <a:t>: </a:t>
            </a:r>
            <a:r>
              <a:rPr lang="fr-FR" sz="1600" dirty="0"/>
              <a:t>classes prépa, BTS, BUT (</a:t>
            </a:r>
            <a:r>
              <a:rPr lang="fr-FR" sz="1600" dirty="0" err="1"/>
              <a:t>Bachelor</a:t>
            </a:r>
            <a:r>
              <a:rPr lang="fr-FR" sz="1600" dirty="0"/>
              <a:t> universitaire de technologie ), formations en soins infirmiers (en IFSI) et autres formations paramédicales, formations en travail social (en EFTS), écoles d’ingénieur, de commerce et de management, Sciences Po/ Instituts d’Etudes Politiques, formations en apprentissage, écoles vétérinaires, formations aux métiers de la culture, du sport…</a:t>
            </a:r>
          </a:p>
          <a:p>
            <a:pPr marL="171450" indent="-171450">
              <a:buFont typeface="Arial" panose="020B0604020202020204" pitchFamily="34" charset="0"/>
              <a:buChar char="•"/>
            </a:pPr>
            <a:endParaRPr lang="fr-FR" sz="1600" dirty="0"/>
          </a:p>
          <a:p>
            <a:endParaRPr lang="fr-FR" sz="1100" dirty="0"/>
          </a:p>
          <a:p>
            <a:endParaRPr lang="fr-FR" sz="1050" dirty="0"/>
          </a:p>
        </p:txBody>
      </p:sp>
      <p:sp>
        <p:nvSpPr>
          <p:cNvPr id="5" name="Espace réservé de la date 4"/>
          <p:cNvSpPr>
            <a:spLocks noGrp="1"/>
          </p:cNvSpPr>
          <p:nvPr>
            <p:ph type="dt" sz="half" idx="10"/>
          </p:nvPr>
        </p:nvSpPr>
        <p:spPr/>
        <p:txBody>
          <a:bodyPr/>
          <a:lstStyle/>
          <a:p>
            <a:pPr algn="r"/>
            <a:fld id="{7E9E1B2D-AF3E-4378-92ED-82CE0A3E377E}" type="datetime1">
              <a:rPr lang="fr-FR" cap="all" smtClean="0"/>
              <a:pPr algn="r"/>
              <a:t>01/02/2021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6</a:t>
            </a:fld>
            <a:endParaRPr lang="fr-FR"/>
          </a:p>
        </p:txBody>
      </p:sp>
      <p:sp>
        <p:nvSpPr>
          <p:cNvPr id="4" name="Rectangle 3"/>
          <p:cNvSpPr/>
          <p:nvPr/>
        </p:nvSpPr>
        <p:spPr>
          <a:xfrm>
            <a:off x="802892" y="4103194"/>
            <a:ext cx="7543072" cy="618240"/>
          </a:xfrm>
          <a:prstGeom prst="rect">
            <a:avLst/>
          </a:prstGeom>
          <a:noFill/>
          <a:ln>
            <a:solidFill>
              <a:srgbClr val="0C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r>
              <a:rPr lang="fr-FR" sz="1400" dirty="0">
                <a:solidFill>
                  <a:srgbClr val="0C5076"/>
                </a:solidFill>
              </a:rPr>
              <a:t>Quelques rares formations privées ne sont pas présentes sur Parcoursup &gt; prendre contact avec les établissements pour connaitre les modalités de candidature</a:t>
            </a:r>
          </a:p>
        </p:txBody>
      </p:sp>
    </p:spTree>
    <p:extLst>
      <p:ext uri="{BB962C8B-B14F-4D97-AF65-F5344CB8AC3E}">
        <p14:creationId xmlns:p14="http://schemas.microsoft.com/office/powerpoint/2010/main" xmlns="" val="120575508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Les nouvelles formations accessibles à la rentrée 2021</a:t>
            </a:r>
          </a:p>
        </p:txBody>
      </p:sp>
      <p:sp>
        <p:nvSpPr>
          <p:cNvPr id="3" name="Espace réservé du contenu 2"/>
          <p:cNvSpPr>
            <a:spLocks noGrp="1"/>
          </p:cNvSpPr>
          <p:nvPr>
            <p:ph sz="quarter" idx="14"/>
          </p:nvPr>
        </p:nvSpPr>
        <p:spPr>
          <a:xfrm>
            <a:off x="395972" y="1326601"/>
            <a:ext cx="8402434" cy="2865141"/>
          </a:xfrm>
        </p:spPr>
        <p:txBody>
          <a:bodyPr/>
          <a:lstStyle/>
          <a:p>
            <a:pPr marL="171450" lvl="0" indent="-171450">
              <a:buFont typeface="Arial" panose="020B0604020202020204" pitchFamily="34" charset="0"/>
              <a:buChar char="•"/>
            </a:pPr>
            <a:r>
              <a:rPr lang="fr-FR" sz="1800" b="1" dirty="0">
                <a:solidFill>
                  <a:srgbClr val="F28E65"/>
                </a:solidFill>
              </a:rPr>
              <a:t>Les quatre Écoles nationales vétérinaires </a:t>
            </a:r>
            <a:r>
              <a:rPr lang="fr-FR" sz="1800" dirty="0"/>
              <a:t>(ENV) </a:t>
            </a:r>
          </a:p>
          <a:p>
            <a:pPr marL="171450" lvl="0" indent="-171450">
              <a:buFont typeface="Arial" panose="020B0604020202020204" pitchFamily="34" charset="0"/>
              <a:buChar char="•"/>
            </a:pPr>
            <a:r>
              <a:rPr lang="fr-FR" sz="1800" b="1" dirty="0">
                <a:solidFill>
                  <a:srgbClr val="F28E65"/>
                </a:solidFill>
              </a:rPr>
              <a:t>Les </a:t>
            </a:r>
            <a:r>
              <a:rPr lang="fr-FR" sz="1800" b="1" dirty="0" err="1">
                <a:solidFill>
                  <a:srgbClr val="F28E65"/>
                </a:solidFill>
              </a:rPr>
              <a:t>bachelors</a:t>
            </a:r>
            <a:r>
              <a:rPr lang="fr-FR" sz="1800" b="1" dirty="0">
                <a:solidFill>
                  <a:srgbClr val="F28E65"/>
                </a:solidFill>
              </a:rPr>
              <a:t> universitaires technologiques - BUT </a:t>
            </a:r>
            <a:r>
              <a:rPr lang="fr-FR" sz="1800" dirty="0"/>
              <a:t>qui remplacent les DUT (cursus intégré de 3 ans pour atteindre le grade licence et 24 spécialités inchangées)</a:t>
            </a:r>
          </a:p>
          <a:p>
            <a:pPr marL="171450" lvl="0" indent="-171450">
              <a:buFont typeface="Arial" panose="020B0604020202020204" pitchFamily="34" charset="0"/>
              <a:buChar char="•"/>
            </a:pPr>
            <a:r>
              <a:rPr lang="fr-FR" sz="1800" b="1" dirty="0">
                <a:solidFill>
                  <a:srgbClr val="F28E65"/>
                </a:solidFill>
              </a:rPr>
              <a:t>Les classes préparatoires aux grandes écoles </a:t>
            </a:r>
            <a:r>
              <a:rPr lang="fr-FR" sz="1800" dirty="0"/>
              <a:t>: la CPGE « Mathématiques, physique, ingénierie, informatique » (MP2I)  et la CPGE « Economique et commerciale voie générale (ECG) »</a:t>
            </a:r>
          </a:p>
          <a:p>
            <a:pPr marL="171450" lvl="0" indent="-171450">
              <a:buFont typeface="Arial" panose="020B0604020202020204" pitchFamily="34" charset="0"/>
              <a:buChar char="•"/>
            </a:pPr>
            <a:r>
              <a:rPr lang="fr-FR" sz="1800" b="1" dirty="0">
                <a:solidFill>
                  <a:srgbClr val="F28E65"/>
                </a:solidFill>
              </a:rPr>
              <a:t>Les Parcours préparatoires au professorat des écoles </a:t>
            </a:r>
            <a:r>
              <a:rPr lang="fr-FR" sz="1800" dirty="0"/>
              <a:t>(PPPE)</a:t>
            </a:r>
          </a:p>
          <a:p>
            <a:pPr marL="171450" lvl="0" indent="-171450">
              <a:buFont typeface="Arial" panose="020B0604020202020204" pitchFamily="34" charset="0"/>
              <a:buChar char="•"/>
            </a:pPr>
            <a:r>
              <a:rPr lang="fr-FR" sz="1800" dirty="0"/>
              <a:t>Et aussi des </a:t>
            </a:r>
            <a:r>
              <a:rPr lang="fr-FR" sz="1800" b="1" dirty="0" err="1">
                <a:solidFill>
                  <a:srgbClr val="F28E65"/>
                </a:solidFill>
              </a:rPr>
              <a:t>bachelors</a:t>
            </a:r>
            <a:r>
              <a:rPr lang="fr-FR" sz="1800" dirty="0"/>
              <a:t>, des </a:t>
            </a:r>
            <a:r>
              <a:rPr lang="fr-FR" sz="1800" b="1" dirty="0">
                <a:solidFill>
                  <a:srgbClr val="F28E65"/>
                </a:solidFill>
              </a:rPr>
              <a:t>formations en apprentissage</a:t>
            </a:r>
            <a:r>
              <a:rPr lang="fr-FR" sz="1800" dirty="0"/>
              <a:t>, etc…</a:t>
            </a:r>
          </a:p>
          <a:p>
            <a:pPr marL="171450" lvl="0" indent="-171450">
              <a:buFont typeface="Arial" panose="020B0604020202020204" pitchFamily="34" charset="0"/>
              <a:buChar char="•"/>
            </a:pPr>
            <a:endParaRPr lang="fr-FR" sz="800" dirty="0"/>
          </a:p>
          <a:p>
            <a:pPr lvl="0"/>
            <a:r>
              <a:rPr lang="fr-FR" sz="1600" dirty="0"/>
              <a:t>Retrouvez toutes les infos sur ces formations sur </a:t>
            </a:r>
            <a:r>
              <a:rPr lang="fr-FR" sz="1600" b="1" dirty="0"/>
              <a:t>Terminales2020-2021.fr </a:t>
            </a:r>
            <a:r>
              <a:rPr lang="fr-FR" sz="1600" dirty="0"/>
              <a:t>et</a:t>
            </a:r>
            <a:r>
              <a:rPr lang="fr-FR" sz="1600" b="1" dirty="0"/>
              <a:t> Parcoursup.fr</a:t>
            </a:r>
          </a:p>
          <a:p>
            <a:endParaRPr lang="fr-FR" sz="1100" dirty="0"/>
          </a:p>
        </p:txBody>
      </p:sp>
      <p:sp>
        <p:nvSpPr>
          <p:cNvPr id="5" name="Espace réservé de la date 4"/>
          <p:cNvSpPr>
            <a:spLocks noGrp="1"/>
          </p:cNvSpPr>
          <p:nvPr>
            <p:ph type="dt" sz="half" idx="10"/>
          </p:nvPr>
        </p:nvSpPr>
        <p:spPr/>
        <p:txBody>
          <a:bodyPr/>
          <a:lstStyle/>
          <a:p>
            <a:pPr algn="r"/>
            <a:fld id="{3F2B124A-79C4-4F46-9AAA-9A517D580563}" type="datetime1">
              <a:rPr lang="fr-FR" cap="all" smtClean="0"/>
              <a:pPr algn="r"/>
              <a:t>01/02/2021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7</a:t>
            </a:fld>
            <a:endParaRPr lang="fr-FR"/>
          </a:p>
        </p:txBody>
      </p:sp>
    </p:spTree>
    <p:extLst>
      <p:ext uri="{BB962C8B-B14F-4D97-AF65-F5344CB8AC3E}">
        <p14:creationId xmlns:p14="http://schemas.microsoft.com/office/powerpoint/2010/main" xmlns="" val="3949741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Focus sur les formations en apprentissage  </a:t>
            </a:r>
          </a:p>
        </p:txBody>
      </p:sp>
      <p:sp>
        <p:nvSpPr>
          <p:cNvPr id="3" name="Espace réservé du contenu 2"/>
          <p:cNvSpPr>
            <a:spLocks noGrp="1"/>
          </p:cNvSpPr>
          <p:nvPr>
            <p:ph sz="quarter" idx="14"/>
          </p:nvPr>
        </p:nvSpPr>
        <p:spPr>
          <a:xfrm>
            <a:off x="287523" y="1539280"/>
            <a:ext cx="8568952" cy="3024336"/>
          </a:xfrm>
        </p:spPr>
        <p:txBody>
          <a:bodyPr/>
          <a:lstStyle/>
          <a:p>
            <a:pPr lvl="0" algn="just"/>
            <a:r>
              <a:rPr lang="fr-FR" sz="1600" b="1" dirty="0"/>
              <a:t>Près de 5 000 formations en apprentissage disponibles en STS, IUT, Mentions complémentaires…</a:t>
            </a:r>
          </a:p>
          <a:p>
            <a:pPr marL="285750" lvl="1" indent="-285750">
              <a:lnSpc>
                <a:spcPct val="110000"/>
              </a:lnSpc>
              <a:defRPr/>
            </a:pPr>
            <a:r>
              <a:rPr lang="fr-FR" sz="1600" b="1" dirty="0">
                <a:solidFill>
                  <a:srgbClr val="ED7454"/>
                </a:solidFill>
              </a:rPr>
              <a:t>Etre étudiant apprenti c’est : </a:t>
            </a:r>
          </a:p>
          <a:p>
            <a:pPr marL="465455" lvl="2" indent="-285750">
              <a:lnSpc>
                <a:spcPct val="110000"/>
              </a:lnSpc>
              <a:buClr>
                <a:srgbClr val="0C5076"/>
              </a:buClr>
              <a:buFont typeface="Wingdings" panose="05000000000000000000" pitchFamily="2" charset="2"/>
              <a:buChar char="ü"/>
              <a:defRPr/>
            </a:pPr>
            <a:r>
              <a:rPr lang="fr-FR" sz="1500" b="1" dirty="0">
                <a:solidFill>
                  <a:srgbClr val="0C5076"/>
                </a:solidFill>
              </a:rPr>
              <a:t>Être étudiant et surtout salarié</a:t>
            </a:r>
            <a:endParaRPr lang="fr-FR" sz="1500" b="1" dirty="0">
              <a:solidFill>
                <a:srgbClr val="0C5076"/>
              </a:solidFill>
              <a:cs typeface="Arial"/>
            </a:endParaRPr>
          </a:p>
          <a:p>
            <a:pPr marL="465455" lvl="2" indent="-285750">
              <a:lnSpc>
                <a:spcPct val="110000"/>
              </a:lnSpc>
              <a:buClr>
                <a:srgbClr val="0C5076"/>
              </a:buClr>
              <a:buFont typeface="Wingdings" panose="05000000000000000000" pitchFamily="2" charset="2"/>
              <a:buChar char="ü"/>
              <a:defRPr/>
            </a:pPr>
            <a:r>
              <a:rPr lang="fr-FR" sz="1500" b="1" dirty="0">
                <a:solidFill>
                  <a:srgbClr val="0C5076"/>
                </a:solidFill>
              </a:rPr>
              <a:t>Alterner formation pratique chez un employeur et une formation théorique </a:t>
            </a:r>
            <a:r>
              <a:rPr lang="fr-FR" sz="1500" dirty="0">
                <a:solidFill>
                  <a:srgbClr val="0C5076"/>
                </a:solidFill>
              </a:rPr>
              <a:t>dans un établissement (ex : un centre de formation d’apprentis - CFA)</a:t>
            </a:r>
            <a:endParaRPr lang="fr-FR" sz="1500" b="1" dirty="0">
              <a:solidFill>
                <a:srgbClr val="0C5076"/>
              </a:solidFill>
              <a:cs typeface="Arial"/>
            </a:endParaRPr>
          </a:p>
          <a:p>
            <a:pPr marL="465455" lvl="2" indent="-285750">
              <a:lnSpc>
                <a:spcPct val="110000"/>
              </a:lnSpc>
              <a:buClr>
                <a:srgbClr val="0C5076"/>
              </a:buClr>
              <a:buFont typeface="Wingdings" panose="05000000000000000000" pitchFamily="2" charset="2"/>
              <a:buChar char="ü"/>
              <a:defRPr/>
            </a:pPr>
            <a:r>
              <a:rPr lang="fr-FR" sz="1500" b="1" dirty="0">
                <a:solidFill>
                  <a:srgbClr val="0C5076"/>
                </a:solidFill>
              </a:rPr>
              <a:t>Un plus pour trouver du travail en fin de formation </a:t>
            </a:r>
            <a:endParaRPr lang="fr-FR" sz="1500" b="1" dirty="0">
              <a:solidFill>
                <a:srgbClr val="0C5076"/>
              </a:solidFill>
              <a:cs typeface="Arial"/>
            </a:endParaRPr>
          </a:p>
          <a:p>
            <a:pPr marL="285750" lvl="1" indent="-285750">
              <a:lnSpc>
                <a:spcPct val="110000"/>
              </a:lnSpc>
              <a:defRPr/>
            </a:pPr>
            <a:r>
              <a:rPr lang="fr-FR" sz="1600" b="1" dirty="0">
                <a:solidFill>
                  <a:srgbClr val="ED7454"/>
                </a:solidFill>
              </a:rPr>
              <a:t>L’apprenti doit signer un contrat d’apprentissage avec un employeur</a:t>
            </a:r>
            <a:endParaRPr lang="fr-FR" sz="1600" b="1" dirty="0">
              <a:solidFill>
                <a:srgbClr val="ED7454"/>
              </a:solidFill>
              <a:cs typeface="Arial"/>
            </a:endParaRPr>
          </a:p>
          <a:p>
            <a:endParaRPr lang="fr-FR" sz="1100" dirty="0"/>
          </a:p>
        </p:txBody>
      </p:sp>
      <p:sp>
        <p:nvSpPr>
          <p:cNvPr id="5" name="Espace réservé de la date 4"/>
          <p:cNvSpPr>
            <a:spLocks noGrp="1"/>
          </p:cNvSpPr>
          <p:nvPr>
            <p:ph type="dt" sz="half" idx="10"/>
          </p:nvPr>
        </p:nvSpPr>
        <p:spPr/>
        <p:txBody>
          <a:bodyPr/>
          <a:lstStyle/>
          <a:p>
            <a:pPr algn="r"/>
            <a:fld id="{3F2B124A-79C4-4F46-9AAA-9A517D580563}" type="datetime1">
              <a:rPr lang="fr-FR" cap="all" smtClean="0"/>
              <a:pPr algn="r"/>
              <a:t>01/02/2021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8</a:t>
            </a:fld>
            <a:endParaRPr lang="fr-FR"/>
          </a:p>
        </p:txBody>
      </p:sp>
    </p:spTree>
    <p:extLst>
      <p:ext uri="{BB962C8B-B14F-4D97-AF65-F5344CB8AC3E}">
        <p14:creationId xmlns:p14="http://schemas.microsoft.com/office/powerpoint/2010/main" xmlns="" val="3388526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Rechercher des formations sur Parcoursup.fr </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pPr algn="r"/>
              <a:t>01/02/2021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9</a:t>
            </a:fld>
            <a:endParaRPr lang="fr-FR"/>
          </a:p>
        </p:txBody>
      </p:sp>
      <p:sp>
        <p:nvSpPr>
          <p:cNvPr id="10" name="ZoneTexte 9"/>
          <p:cNvSpPr txBox="1"/>
          <p:nvPr/>
        </p:nvSpPr>
        <p:spPr>
          <a:xfrm>
            <a:off x="6012160" y="1491631"/>
            <a:ext cx="2952328" cy="2653034"/>
          </a:xfrm>
          <a:prstGeom prst="rect">
            <a:avLst/>
          </a:prstGeom>
          <a:noFill/>
        </p:spPr>
        <p:txBody>
          <a:bodyPr wrap="square" rtlCol="0">
            <a:spAutoFit/>
          </a:bodyPr>
          <a:lstStyle/>
          <a:p>
            <a:pPr lvl="0" defTabSz="457200">
              <a:spcBef>
                <a:spcPct val="20000"/>
              </a:spcBef>
              <a:buClr>
                <a:srgbClr val="FF0000"/>
              </a:buClr>
              <a:buSzPct val="100000"/>
              <a:defRPr/>
            </a:pPr>
            <a:r>
              <a:rPr lang="fr-FR" sz="1600" b="1" dirty="0">
                <a:solidFill>
                  <a:srgbClr val="0C5076"/>
                </a:solidFill>
                <a:latin typeface="Calibri"/>
              </a:rPr>
              <a:t>Rechercher par mots clés ou critères de recherche </a:t>
            </a:r>
            <a:r>
              <a:rPr lang="fr-FR" sz="1600" dirty="0">
                <a:solidFill>
                  <a:srgbClr val="0C5076"/>
                </a:solidFill>
                <a:latin typeface="Calibri"/>
              </a:rPr>
              <a:t>(type de formation, spécialité/mention des formations …)</a:t>
            </a:r>
          </a:p>
          <a:p>
            <a:pPr lvl="0" defTabSz="457200">
              <a:spcBef>
                <a:spcPct val="20000"/>
              </a:spcBef>
              <a:buClr>
                <a:srgbClr val="FF0000"/>
              </a:buClr>
              <a:buSzPct val="100000"/>
              <a:defRPr/>
            </a:pPr>
            <a:endParaRPr lang="fr-FR" sz="1600" b="1" dirty="0">
              <a:solidFill>
                <a:srgbClr val="0C5076"/>
              </a:solidFill>
              <a:latin typeface="Calibri"/>
            </a:endParaRPr>
          </a:p>
          <a:p>
            <a:pPr lvl="0" defTabSz="457200">
              <a:spcBef>
                <a:spcPct val="20000"/>
              </a:spcBef>
              <a:buClr>
                <a:srgbClr val="FF0000"/>
              </a:buClr>
              <a:buSzPct val="100000"/>
              <a:defRPr/>
            </a:pPr>
            <a:r>
              <a:rPr lang="fr-FR" sz="1600" b="1" dirty="0">
                <a:solidFill>
                  <a:srgbClr val="0C5076"/>
                </a:solidFill>
                <a:latin typeface="Calibri"/>
              </a:rPr>
              <a:t>Affiner les résultats de recherche en zoomant sur la carte pour afficher les formations dans une zone précise</a:t>
            </a:r>
          </a:p>
        </p:txBody>
      </p:sp>
      <p:pic>
        <p:nvPicPr>
          <p:cNvPr id="3" name="Imag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1520" y="1419622"/>
            <a:ext cx="5647153" cy="2964756"/>
          </a:xfrm>
          <a:prstGeom prst="rect">
            <a:avLst/>
          </a:prstGeom>
        </p:spPr>
      </p:pic>
    </p:spTree>
    <p:extLst>
      <p:ext uri="{BB962C8B-B14F-4D97-AF65-F5344CB8AC3E}">
        <p14:creationId xmlns:p14="http://schemas.microsoft.com/office/powerpoint/2010/main" xmlns="" val="476588414"/>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
  <TotalTime>1162</TotalTime>
  <Words>3443</Words>
  <Application>Microsoft Office PowerPoint</Application>
  <PresentationFormat>Affichage à l'écran (16:9)</PresentationFormat>
  <Paragraphs>510</Paragraphs>
  <Slides>49</Slides>
  <Notes>9</Notes>
  <HiddenSlides>0</HiddenSlides>
  <MMClips>0</MMClips>
  <ScaleCrop>false</ScaleCrop>
  <HeadingPairs>
    <vt:vector size="4" baseType="variant">
      <vt:variant>
        <vt:lpstr>Thème</vt:lpstr>
      </vt:variant>
      <vt:variant>
        <vt:i4>1</vt:i4>
      </vt:variant>
      <vt:variant>
        <vt:lpstr>Titres des diapositives</vt:lpstr>
      </vt:variant>
      <vt:variant>
        <vt:i4>49</vt:i4>
      </vt:variant>
    </vt:vector>
  </HeadingPairs>
  <TitlesOfParts>
    <vt:vector size="50" baseType="lpstr">
      <vt:lpstr>OPÉRATEURS</vt:lpstr>
      <vt:lpstr>w</vt:lpstr>
      <vt:lpstr>Diapositive 2</vt:lpstr>
      <vt:lpstr>Conseils:</vt:lpstr>
      <vt:lpstr>Diapositive 4</vt:lpstr>
      <vt:lpstr>Les ressources pour préparer son projet d’orientation  </vt:lpstr>
      <vt:lpstr>Les formations accessibles sur Parcoursup</vt:lpstr>
      <vt:lpstr>Les nouvelles formations accessibles à la rentrée 2021</vt:lpstr>
      <vt:lpstr>Focus sur les formations en apprentissage  </vt:lpstr>
      <vt:lpstr>Rechercher des formations sur Parcoursup.fr </vt:lpstr>
      <vt:lpstr>Diapositive 10</vt:lpstr>
      <vt:lpstr>Diapositive 11</vt:lpstr>
      <vt:lpstr>Consolider son projet d’orientation </vt:lpstr>
      <vt:lpstr>L’accompagnement des candidats en situation de handicap ou atteints d’un trouble de santé invalidant </vt:lpstr>
      <vt:lpstr>Diapositive 14</vt:lpstr>
      <vt:lpstr>S’inscrire sur Parcoursup </vt:lpstr>
      <vt:lpstr>Formuler des vœux sur Parcoursup </vt:lpstr>
      <vt:lpstr>Focus sur les vœux multiples (1/4) </vt:lpstr>
      <vt:lpstr>Focus sur les vœux multiples (2/4) </vt:lpstr>
      <vt:lpstr>Focus sur les vœux multiples (3/4)  </vt:lpstr>
      <vt:lpstr>Focus sur les vœux multiples : exemples (4/4)</vt:lpstr>
      <vt:lpstr>Focus sur les vœux en apprentissage </vt:lpstr>
      <vt:lpstr>Focus sur le secteur géographique (1/2) </vt:lpstr>
      <vt:lpstr>La demande de césure : mode d’emploi </vt:lpstr>
      <vt:lpstr>Diapositive 24</vt:lpstr>
      <vt:lpstr>Finaliser son dossier et confirmer vos vœux </vt:lpstr>
      <vt:lpstr>La rubrique « préférence et autres projets »</vt:lpstr>
      <vt:lpstr>La rubrique « Activités et centre d’intérêts » </vt:lpstr>
      <vt:lpstr>L’attestation de passation du questionnaire pour les vœux en licence de droit et sciences </vt:lpstr>
      <vt:lpstr>Les bulletins scolaires et notes du baccalauréat remontés automatiquement   </vt:lpstr>
      <vt:lpstr>La fiche avenir renseignée par le lycée </vt:lpstr>
      <vt:lpstr>Récapitulatif des éléments transmis à chaque formation</vt:lpstr>
      <vt:lpstr>Diapositive 32</vt:lpstr>
      <vt:lpstr>La commission d’examen des vœux  </vt:lpstr>
      <vt:lpstr>Les principes de l’admission </vt:lpstr>
      <vt:lpstr>Diapositive 35</vt:lpstr>
      <vt:lpstr>Diapositive 36</vt:lpstr>
      <vt:lpstr>La phase d’admission principale du 27 mai au 16 juillet 2021   </vt:lpstr>
      <vt:lpstr>Les réponses des formations et les choix des candidats  </vt:lpstr>
      <vt:lpstr>Des alertes dès qu’un candidat reçoit une proposition d’admission </vt:lpstr>
      <vt:lpstr>Comment répondre aux propositions d’admission ? (1/3)  </vt:lpstr>
      <vt:lpstr>Comment répondre aux propositions d’admission ? (2/3)  </vt:lpstr>
      <vt:lpstr>Comment répondre aux propositions d’admission ? (3/3)  </vt:lpstr>
      <vt:lpstr>Le point d’étape obligatoire </vt:lpstr>
      <vt:lpstr>Pour les candidats qui n’ont pas reçu de proposition d’admission </vt:lpstr>
      <vt:lpstr>L’inscription administrative dans la formation choisie </vt:lpstr>
      <vt:lpstr>Demande de bourse et/ou de logement </vt:lpstr>
      <vt:lpstr>Des services disponibles tout au long de la procédure </vt:lpstr>
      <vt:lpstr>RESSOURCES</vt:lpstr>
      <vt:lpstr>Diapositive 49</vt:lpstr>
    </vt:vector>
  </TitlesOfParts>
  <Manager>Client</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proviseur</cp:lastModifiedBy>
  <cp:revision>55</cp:revision>
  <dcterms:created xsi:type="dcterms:W3CDTF">2020-10-27T08:44:50Z</dcterms:created>
  <dcterms:modified xsi:type="dcterms:W3CDTF">2021-02-01T15:26:18Z</dcterms:modified>
</cp:coreProperties>
</file>